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8"/>
  </p:notesMasterIdLst>
  <p:sldIdLst>
    <p:sldId id="384" r:id="rId5"/>
    <p:sldId id="383" r:id="rId6"/>
    <p:sldId id="1279" r:id="rId7"/>
    <p:sldId id="1793" r:id="rId8"/>
    <p:sldId id="1800" r:id="rId9"/>
    <p:sldId id="1799" r:id="rId10"/>
    <p:sldId id="1794" r:id="rId11"/>
    <p:sldId id="1795" r:id="rId12"/>
    <p:sldId id="1796" r:id="rId13"/>
    <p:sldId id="230717534" r:id="rId14"/>
    <p:sldId id="230717537" r:id="rId15"/>
    <p:sldId id="230717535" r:id="rId16"/>
    <p:sldId id="230717536" r:id="rId17"/>
    <p:sldId id="230717540" r:id="rId18"/>
    <p:sldId id="1736" r:id="rId19"/>
    <p:sldId id="1801" r:id="rId20"/>
    <p:sldId id="1249" r:id="rId21"/>
    <p:sldId id="1802" r:id="rId22"/>
    <p:sldId id="1803" r:id="rId23"/>
    <p:sldId id="1797" r:id="rId24"/>
    <p:sldId id="230717538" r:id="rId25"/>
    <p:sldId id="230717539" r:id="rId26"/>
    <p:sldId id="179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7A6FB1-3402-4250-8706-69294327B367}">
          <p14:sldIdLst>
            <p14:sldId id="384"/>
            <p14:sldId id="383"/>
            <p14:sldId id="1279"/>
            <p14:sldId id="1793"/>
            <p14:sldId id="1800"/>
            <p14:sldId id="1799"/>
            <p14:sldId id="1794"/>
            <p14:sldId id="1795"/>
            <p14:sldId id="1796"/>
            <p14:sldId id="230717534"/>
            <p14:sldId id="230717537"/>
            <p14:sldId id="230717535"/>
            <p14:sldId id="230717536"/>
            <p14:sldId id="230717540"/>
            <p14:sldId id="1736"/>
            <p14:sldId id="1801"/>
            <p14:sldId id="1249"/>
            <p14:sldId id="1802"/>
            <p14:sldId id="1803"/>
            <p14:sldId id="1797"/>
            <p14:sldId id="230717538"/>
            <p14:sldId id="230717539"/>
            <p14:sldId id="1798"/>
          </p14:sldIdLst>
        </p14:section>
        <p14:section name="Appendix" id="{7E4E577D-2468-D649-AA56-CA1BFCAB1B6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Tauber" initials="AT" lastIdx="1" clrIdx="0">
    <p:extLst>
      <p:ext uri="{19B8F6BF-5375-455C-9EA6-DF929625EA0E}">
        <p15:presenceInfo xmlns:p15="http://schemas.microsoft.com/office/powerpoint/2012/main" userId="S::atauber@vmware.com::21d57150-2ca8-4915-9020-0025b6811b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9"/>
    <p:restoredTop sz="75199"/>
  </p:normalViewPr>
  <p:slideViewPr>
    <p:cSldViewPr snapToGrid="0">
      <p:cViewPr varScale="1">
        <p:scale>
          <a:sx n="79" d="100"/>
          <a:sy n="79" d="100"/>
        </p:scale>
        <p:origin x="21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9.26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0,'69'0,"-15"0,5 0,-10 0,13 0,0 0,1 0,-1 0,-7 0,6 0,-13 0,5 0,-13 0,-2 0,-6 0,0 0,0 0,-6 0,-1 0,-6 0,0 0,1 0,-1 0,0 0,-4 0,3 0,-3 0,4 0,0 0,-4 0,3 0,-3 0,-1 0,4 0,-3 0,4 0,0 0,-4 0,3 0,-3 0,4 0,0 0,1 0,-1 0,-4 0,3 0,-4 0,1 0,3 0,-3 0,4 0,0 0,1 0,-1 0,0 0,9 0,-6 0,5 0,-12 0,3 0,-3 0,-1 0,5 0,-5 0,5 0,-4 0,3 0,-3 0,9 0,-3 0,4 0,-1 0,-3 0,9 0,-9 0,10 0,-11 0,5 0,-6 0,5 0,-9 0,2 0,0 0,1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0.562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2963 0,'-60'0,"-8"0,27 0,-20 0,6 0,-16 0,6 0,-13 0,13 0,-14 6,22-5,-12 5,14 0,-1-5,3 5,7-6,-8 0,6 5,-6-4,1 10,5-10,-6 10,8-10,0 9,-1-3,1-1,0-1,6 0,2-4,-1 4,6-5,-12 0,12 0,-6 0,1 0,5 0,-6 0,1 0,4 0,-4 0,12 0,-5 0,5 0,-6 0,0 0,0 0,-6 0,5 0,-12 0,5 0,0 0,-12 0,10 0,-11 0,13 0,-25 0,26 0,-20 0,27 0,0 0,6 0,-4 0,9 0,1 0,1 0,9 0,-11 0,2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31.71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1,'57'0,"-8"0,-10 0,-10 0,17 0,-8 0,2 0,6 0,7 0,-5 0,13 0,-6 0,0 0,6 0,-6 0,7 0,0 0,-7 0,6 0,-6 0,8 0,-8 0,-2 0,-7 0,1 0,-1 0,0 0,0 0,-6 0,4 0,-10 0,-2 0,-1 0,-11 0,11 0,-11 0,5 0,0 0,-4 0,9 0,-4 0,0 0,5 0,-10 0,3 0,1 0,-4 0,4 0,-6 0,9 0,-7 0,7 0,-13 0,3 0,1 0,-4 0,2 0,-3 0,0 0,4 0,4 0,-7 0,7 0,-12 0,12 0,-11 0,10 0,-7 0,3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6.584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26,'58'0,"-6"0,-14 0,2 0,13 0,-5 0,13-6,-6 5,0-5,6 1,-13 3,5-3,-6 5,-1 0,0 0,-6 0,-2 0,-12 0,4 0,-9 0,10 0,-15 0,7 0,-8 0,-1 0,4 0,-5 0,5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8.0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13,'50'0,"2"0,-18 0,10 0,-10 0,10 0,3 0,-5 0,10 0,-13 0,7-6,1 5,-8-4,6 5,-12 0,0 0,-3 0,-9 0,4 0,0 0,-9 0,7 0,-8 0,0 0,7 0,-12 0,12 0,-9 0,1 0,-2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19.51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20,'72'0,"-5"0,-21 0,1 0,14 0,-4 0,22 0,-15 0,15 0,-15 0,7 0,-9 0,-7 0,-1 0,-14 0,4 0,-10 0,-2 0,-1 0,-11 0,5 0,-6 0,-4 0,3-9,-5 7,1-7,-1 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0.82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0 0,'68'0,"3"0,1 0,-19 0,23 0,-19 0,8 0,13 0,-13 0,5 0,-7 0,-15 0,4 0,-24 0,9 0,-21 0,8 0,-15 0,8 0,-3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3.393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1 128,'57'0,"2"0,-26 0,12 0,-5 0,13-11,-5 8,13-14,-6 16,7-10,1 9,-1-9,1 10,-1-10,0 9,-6-8,-3 8,-7-8,-6 9,-2-9,-6 8,-6-2,-6 4,-6-4,-2 3,5-3,-2 4,6 0,-7 0,6 0,4 0,-3 0,4-5,-6 4,1-3,-1 4,0 0,1 0,-1 0,-5 0,5 0,-5 0,1 0,3 0,-3 0,-1 0,4 0,-3 0,4 0,1 0,-6 0,4 0,-3 0,4 0,0 0,1 0,-6 0,4 0,-3 0,4 0,5 0,-4 0,3 0,-8 0,3 0,0 0,-2 0,6 0,-8 0,1 0,3 0,-3 0,4 0,-4 0,3 0,-4 0,6 0,-6 0,4 0,-4 0,5 0,-5 0,8 0,-11 0,11 0,-8 0,5 0,-5 0,4 0,0 0,-2 0,6 0,-8 0,1 0,3 0,-3 0,4 0,-4 0,3 0,-3 0,4 0,-5 0,5 0,-5 0,5 0,1 0,-1 0,0 0,-4 0,7 0,-11 0,15 0,-15 0,6 0,0 0,-6 0,11 0,-8 0,5 0,-5 0,4 0,-4 0,5 0,-5 0,4 0,-4 0,9 0,-9 0,4 0,-1 0,-6 0,10 0,-8 0,5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4.50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2595 0,'-57'0,"1"0,2 0,6 0,-5 0,-1 0,-9 0,-2 0,-5 0,7 0,0 0,1 6,7-5,-6 10,5-10,-6 10,7-9,-6 9,5-10,-6 10,7-9,-6 3,13 0,-13-3,13 3,-6-5,8 0,0 0,6 4,-5-2,5 2,-6-4,6 0,-5 5,5-3,-6 3,0 0,-1-4,8 9,-6-9,5 9,0-9,2 4,6-5,6 0,-5 0,10 0,-4 0,6 0,-1 0,1 0,-1 0,1 0,4 0,-3 0,-1 0,4 0,-3 0,5 0,-1 0,-4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6.541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1 80,'73'0,"-10"0,-2 0,2 0,1 0,7 0,-1 0,-5 0,13 0,-13 0,5-6,-14 5,4-5,-12 6,6 0,-8 0,-7-5,0 4,-1-4,-5 5,5 0,-11 0,3 0,-4-4,6 3,-6-4,4 5,-9 0,10 0,-11 0,5 0,-6 0,1 0,-1 0,0 0,-4-4,3 3,1-3,-4 4,2 0,1 0,-7 0,10 0,-8 0,1 0,6 0,-9 0,9-4,-6 3,0-3,6 4,-5 0,3 0,-1 0,-2 0,2-4,3 3,-7-3,5 4,-4 0,5-4,-5 3,3-4,-3 5,3-4,1 3,-4-2,2 3,-2 0,3 0,1 0,-4 0,8 0,-11 0,15 0,-15 0,6 0,0 0,-1 0,3 0,-1 0,-5 0,7 0,-7 0,5 0,-5 0,5 0,0 0,-4 0,8 0,-11 0,14 0,-14 0,11 0,-8 0,5 0,-5 0,4 0,-4 0,5 0,-5 0,3 0,-2 0,2 0,2 0,-6 0,4 0,-4 0,4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6T19:33:27.870"/>
    </inkml:context>
    <inkml:brush xml:id="br0">
      <inkml:brushProperty name="width" value="0.3" units="cm"/>
      <inkml:brushProperty name="height" value="0.6" units="cm"/>
      <inkml:brushProperty name="color" value="#FCFFF6"/>
      <inkml:brushProperty name="tip" value="rectangle"/>
      <inkml:brushProperty name="rasterOp" value="maskPen"/>
    </inkml:brush>
  </inkml:definitions>
  <inkml:trace contextRef="#ctx0" brushRef="#br0">2227 1,'-43'0,"2"0,26 0,-4 0,-1 0,1 0,-6 0,-8 0,0 0,-6 0,7 0,1 0,-8 0,6 0,-6 0,8 0,-1 0,0 0,0 0,6 0,-5 0,10 0,-9 0,9 0,-4 0,0 4,4-3,-9 4,-3-5,-1 0,-4 5,0-4,-2 4,-6-5,-8 0,6 0,-6 0,15 0,-6 0,11 0,-4 0,12 0,-5 0,10 0,-4 0,6 0,4 0,-3 0,3 0,-4 0,-1 0,-5 0,5 0,-5 0,0 0,4 0,-10 0,10 4,-9-3,9 3,-9-4,3 5,1-4,1 4,5-1,-5-3,5 4,-5-5,5 4,1-3,-1 8,1-8,-6 3,4 0,-4-3,6 4,4-2,-3-2,4 3,0 0,1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5BC8E-A399-48E9-A7E4-D19E9440B1AE}" type="datetimeFigureOut">
              <a:rPr lang="en-US" smtClean="0"/>
              <a:t>4/15/21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0F088-9291-45A9-BC19-5863E23C2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05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creation of a pod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95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Demo creation of deployment</a:t>
            </a:r>
          </a:p>
          <a:p>
            <a:endParaRPr lang="en-US" sz="1200" kern="1200" noProof="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Kill pod to show difference between a pod and deployment</a:t>
            </a:r>
          </a:p>
          <a:p>
            <a:r>
              <a:rPr lang="en-US" sz="1200" kern="1200" noProof="0" dirty="0">
                <a:solidFill>
                  <a:schemeClr val="tx1"/>
                </a:solidFill>
                <a:effectLst/>
                <a:latin typeface="Metropolis" panose="00000500000000000000" pitchFamily="50" charset="0"/>
                <a:ea typeface="+mn-ea"/>
                <a:cs typeface="+mn-cs"/>
              </a:rPr>
              <a:t> 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5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/blog/2017/01/running-</a:t>
            </a:r>
            <a:r>
              <a:rPr lang="en-US" dirty="0" err="1"/>
              <a:t>mongodb</a:t>
            </a:r>
            <a:r>
              <a:rPr lang="en-US" dirty="0"/>
              <a:t>-on-</a:t>
            </a:r>
            <a:r>
              <a:rPr lang="en-US" dirty="0" err="1"/>
              <a:t>kubernetes</a:t>
            </a:r>
            <a:r>
              <a:rPr lang="en-US" dirty="0"/>
              <a:t>-with-</a:t>
            </a:r>
            <a:r>
              <a:rPr lang="en-US" dirty="0" err="1"/>
              <a:t>statefulsets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Demo </a:t>
            </a:r>
            <a:r>
              <a:rPr lang="en-US" dirty="0" err="1"/>
              <a:t>statefulset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8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daemonset</a:t>
            </a:r>
            <a:r>
              <a:rPr lang="en-US" dirty="0"/>
              <a:t> with </a:t>
            </a:r>
            <a:r>
              <a:rPr lang="en-US" dirty="0" err="1"/>
              <a:t>fluentd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23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31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/docs/tasks/debug-application-cluster/debug-running-pod/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2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5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97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38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69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Metropolis" panose="00000500000000000000" pitchFamily="5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28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cluster creation and contexts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79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41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F088-9291-45A9-BC19-5863E23C25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00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5714" y="1679667"/>
            <a:ext cx="6402467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10638" y="2956717"/>
            <a:ext cx="4571570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6" y="4231639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6" y="4866639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5276" y="5655333"/>
            <a:ext cx="3658553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1" y="6392865"/>
            <a:ext cx="1424756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1492" y="6453433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625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Blu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99717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12676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34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1" y="1806123"/>
            <a:ext cx="5638681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3320" y="1806123"/>
            <a:ext cx="5638680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86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2086" y="1600200"/>
            <a:ext cx="8231744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767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324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7234" y="1600200"/>
            <a:ext cx="2894766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34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664" y="1600200"/>
            <a:ext cx="3347576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0827" y="1600200"/>
            <a:ext cx="3347576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8506" y="1600200"/>
            <a:ext cx="3347576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0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0939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3658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804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759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759" y="3547676"/>
            <a:ext cx="3199645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253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70357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2184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418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8311" y="4978400"/>
            <a:ext cx="3204728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116143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rot="16200000">
            <a:off x="8596826" y="298097"/>
            <a:ext cx="3893271" cy="3297079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171" y="1265020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92217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</p:spTree>
    <p:extLst>
      <p:ext uri="{BB962C8B-B14F-4D97-AF65-F5344CB8AC3E}">
        <p14:creationId xmlns:p14="http://schemas.microsoft.com/office/powerpoint/2010/main" val="4091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963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7991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5611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5848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 userDrawn="1"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8016" y="944040"/>
            <a:ext cx="547160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8211" y="3853561"/>
            <a:ext cx="546965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6827" y="394646"/>
            <a:ext cx="548349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5638" y="944040"/>
            <a:ext cx="549538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5638" y="1913744"/>
            <a:ext cx="549538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6924" y="3304166"/>
            <a:ext cx="548252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5639" y="3853560"/>
            <a:ext cx="549537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5639" y="4823070"/>
            <a:ext cx="549537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5638" y="6217164"/>
            <a:ext cx="549538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5638" y="2332376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7454" y="-22209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8910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30365" y="-22209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701824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701824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701823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701823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701823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701823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5638" y="942852"/>
            <a:ext cx="2378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5638" y="1913744"/>
            <a:ext cx="552714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3731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7463" y="1907000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7464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5876" y="191374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5875" y="-2716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5876" y="-2220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4" y="-27163"/>
            <a:ext cx="4854360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8218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683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 userDrawn="1"/>
        </p:nvSpPr>
        <p:spPr bwMode="gray">
          <a:xfrm>
            <a:off x="4853815" y="1935282"/>
            <a:ext cx="7344536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8176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8175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 userDrawn="1"/>
        </p:nvSpPr>
        <p:spPr bwMode="gray">
          <a:xfrm rot="10800000" flipH="1">
            <a:off x="11651991" y="3880557"/>
            <a:ext cx="2572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 userDrawn="1"/>
        </p:nvSpPr>
        <p:spPr bwMode="gray">
          <a:xfrm rot="10800000" flipH="1">
            <a:off x="11654561" y="3881843"/>
            <a:ext cx="543790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 userDrawn="1"/>
        </p:nvSpPr>
        <p:spPr bwMode="gray">
          <a:xfrm rot="10800000" flipH="1">
            <a:off x="11651989" y="1942028"/>
            <a:ext cx="546362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 userDrawn="1"/>
        </p:nvSpPr>
        <p:spPr bwMode="gray">
          <a:xfrm rot="10800000" flipH="1">
            <a:off x="11653275" y="3335623"/>
            <a:ext cx="545076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 userDrawn="1"/>
        </p:nvSpPr>
        <p:spPr bwMode="gray">
          <a:xfrm rot="10800000" flipH="1">
            <a:off x="11651991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 userDrawn="1"/>
        </p:nvSpPr>
        <p:spPr bwMode="gray">
          <a:xfrm rot="10800000" flipH="1">
            <a:off x="11651991" y="3881843"/>
            <a:ext cx="546361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3815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8" y="1942027"/>
            <a:ext cx="4850906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308" y="2633057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9954" y="1515533"/>
            <a:ext cx="3736885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232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 userDrawn="1"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 userDrawn="1"/>
        </p:nvGrpSpPr>
        <p:grpSpPr bwMode="gray">
          <a:xfrm>
            <a:off x="4847462" y="-27163"/>
            <a:ext cx="1939869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 userDrawn="1"/>
        </p:nvGrpSpPr>
        <p:grpSpPr bwMode="gray">
          <a:xfrm>
            <a:off x="-3444" y="-27163"/>
            <a:ext cx="4854360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7456" y="1"/>
            <a:ext cx="5404545" cy="676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5192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306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91997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 userDrawn="1"/>
        </p:nvSpPr>
        <p:spPr bwMode="hidden">
          <a:xfrm>
            <a:off x="5194" y="0"/>
            <a:ext cx="4330240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51370" y="2509012"/>
            <a:ext cx="45731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7588" y="2667000"/>
            <a:ext cx="5352857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43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385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30988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193" y="3728720"/>
            <a:ext cx="6429002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621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11673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484060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72"/>
          <a:stretch/>
        </p:blipFill>
        <p:spPr bwMode="ltGray">
          <a:xfrm>
            <a:off x="4239675" y="0"/>
            <a:ext cx="7951444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134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bg1"/>
                </a:solidFill>
              </a:rPr>
              <a:t>Click here to download the font: </a:t>
            </a:r>
            <a:r>
              <a:rPr lang="en-US" sz="180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strike="noStrike" baseline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 </a:t>
            </a:r>
            <a:endParaRPr lang="en-US" sz="320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1057" y="2249109"/>
            <a:ext cx="5116624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29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172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334010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532" y="3450868"/>
            <a:ext cx="596278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4768725"/>
            <a:ext cx="686483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320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7015" y="2011260"/>
            <a:ext cx="5726131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850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7083" y="5066407"/>
            <a:ext cx="4578918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9915" y="457200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344" y="1600200"/>
            <a:ext cx="6192614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502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3542" y="5726368"/>
            <a:ext cx="4127581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5479" y="3886200"/>
            <a:ext cx="4365175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64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90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252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 userDrawn="1"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27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ind.sigs.k8s.io/docs/user/quick-start/" TargetMode="External"/><Relationship Id="rId2" Type="http://schemas.openxmlformats.org/officeDocument/2006/relationships/hyperlink" Target="https://kubernetes.io/docs/tasks/tools/install-kubectl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tools/install-kubectl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services-networking/network-policie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kubernetes.io/docs/concepts/policy/resource-quota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tif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amitrathod101/introk8sp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7.xml"/><Relationship Id="rId18" Type="http://schemas.openxmlformats.org/officeDocument/2006/relationships/image" Target="../media/image19.png"/><Relationship Id="rId3" Type="http://schemas.openxmlformats.org/officeDocument/2006/relationships/customXml" Target="../ink/ink2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16.png"/><Relationship Id="rId17" Type="http://schemas.openxmlformats.org/officeDocument/2006/relationships/customXml" Target="../ink/ink9.xml"/><Relationship Id="rId2" Type="http://schemas.openxmlformats.org/officeDocument/2006/relationships/image" Target="../media/image12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11" Type="http://schemas.openxmlformats.org/officeDocument/2006/relationships/customXml" Target="../ink/ink6.xml"/><Relationship Id="rId24" Type="http://schemas.openxmlformats.org/officeDocument/2006/relationships/image" Target="../media/image22.png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10" Type="http://schemas.openxmlformats.org/officeDocument/2006/relationships/image" Target="../media/image15.png"/><Relationship Id="rId19" Type="http://schemas.openxmlformats.org/officeDocument/2006/relationships/customXml" Target="../ink/ink10.xml"/><Relationship Id="rId4" Type="http://schemas.openxmlformats.org/officeDocument/2006/relationships/image" Target="../media/image120.png"/><Relationship Id="rId9" Type="http://schemas.openxmlformats.org/officeDocument/2006/relationships/customXml" Target="../ink/ink5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B115-C2AA-A845-85E7-CBE4EE0C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796" y="1667475"/>
            <a:ext cx="5324033" cy="1234440"/>
          </a:xfrm>
        </p:spPr>
        <p:txBody>
          <a:bodyPr/>
          <a:lstStyle/>
          <a:p>
            <a:pPr algn="l"/>
            <a:r>
              <a:rPr lang="en-US" dirty="0"/>
              <a:t>The New Modern Application Platform</a:t>
            </a:r>
            <a:br>
              <a:rPr lang="en-US" dirty="0"/>
            </a:br>
            <a:r>
              <a:rPr lang="en-US" sz="2400" dirty="0"/>
              <a:t>Session 4: Kubernetes Intro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EB7A55-7C59-B542-BAC5-7848E9BAD6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April 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C3C876-9B13-7842-9604-C7F84CDFD049}"/>
              </a:ext>
            </a:extLst>
          </p:cNvPr>
          <p:cNvSpPr/>
          <p:nvPr/>
        </p:nvSpPr>
        <p:spPr>
          <a:xfrm>
            <a:off x="6389077" y="4168349"/>
            <a:ext cx="53240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Amit Rathod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859C2-8E20-544F-BDB7-9FEC2C8828FF}"/>
              </a:ext>
            </a:extLst>
          </p:cNvPr>
          <p:cNvSpPr txBox="1"/>
          <p:nvPr/>
        </p:nvSpPr>
        <p:spPr>
          <a:xfrm>
            <a:off x="5735540" y="3245297"/>
            <a:ext cx="6192401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“Bridging the growing chasm between developers and infra engineering”</a:t>
            </a:r>
          </a:p>
        </p:txBody>
      </p:sp>
    </p:spTree>
    <p:extLst>
      <p:ext uri="{BB962C8B-B14F-4D97-AF65-F5344CB8AC3E}">
        <p14:creationId xmlns:p14="http://schemas.microsoft.com/office/powerpoint/2010/main" val="25254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Kubernetes on your laptop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Use kind to quickly spin up a K8s cluster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95B506F-6553-3249-B35E-34E19F75503D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783752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Kind requires Docker and </a:t>
            </a:r>
            <a:r>
              <a:rPr lang="en-US" dirty="0" err="1"/>
              <a:t>kubectl</a:t>
            </a:r>
            <a:endParaRPr lang="en-US" dirty="0"/>
          </a:p>
          <a:p>
            <a:pPr marL="800100" lvl="1" indent="-342900"/>
            <a:r>
              <a:rPr lang="en-US" dirty="0">
                <a:hlinkClick r:id="rId2"/>
              </a:rPr>
              <a:t>https://kubernetes.io/docs/tasks/tools/install-kubectl/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 Kind: </a:t>
            </a:r>
            <a:r>
              <a:rPr lang="en-US" dirty="0">
                <a:hlinkClick r:id="rId3"/>
              </a:rPr>
              <a:t>https://kind.sigs.k8s.io/docs/user/quick-start/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A3B23-818E-F744-85F9-82CF4F7D7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856" y="2756039"/>
            <a:ext cx="6840722" cy="368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and </a:t>
            </a:r>
            <a:r>
              <a:rPr lang="en-US" dirty="0" err="1"/>
              <a:t>kube</a:t>
            </a:r>
            <a:r>
              <a:rPr lang="en-US" dirty="0"/>
              <a:t> config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Switching context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A7C2CC8-5265-0249-90B0-2D4B0F760F57}"/>
              </a:ext>
            </a:extLst>
          </p:cNvPr>
          <p:cNvSpPr txBox="1">
            <a:spLocks/>
          </p:cNvSpPr>
          <p:nvPr/>
        </p:nvSpPr>
        <p:spPr>
          <a:xfrm>
            <a:off x="579960" y="1206501"/>
            <a:ext cx="7783752" cy="51455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default config file is located at: $home/.</a:t>
            </a:r>
            <a:r>
              <a:rPr lang="en-US" sz="1800" dirty="0" err="1"/>
              <a:t>kube</a:t>
            </a:r>
            <a:r>
              <a:rPr lang="en-US" sz="1800" dirty="0"/>
              <a:t>/config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Install </a:t>
            </a:r>
            <a:r>
              <a:rPr lang="en-US" sz="1800" dirty="0" err="1"/>
              <a:t>kubectl</a:t>
            </a:r>
            <a:r>
              <a:rPr lang="en-US" sz="1800" dirty="0"/>
              <a:t>: </a:t>
            </a:r>
            <a:r>
              <a:rPr lang="en-US" sz="1800" dirty="0">
                <a:hlinkClick r:id="rId3"/>
              </a:rPr>
              <a:t>https://kubernetes.io/docs/tasks/tools/install-kubectl/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Create cluster with kind:</a:t>
            </a:r>
          </a:p>
          <a:p>
            <a:pPr>
              <a:buNone/>
            </a:pPr>
            <a:r>
              <a:rPr lang="en-US" sz="1800" dirty="0">
                <a:highlight>
                  <a:srgbClr val="FFFF00"/>
                </a:highlight>
              </a:rPr>
              <a:t>kind create cluster --name bootcamp --config kind-</a:t>
            </a:r>
            <a:r>
              <a:rPr lang="en-US" sz="1800" dirty="0" err="1">
                <a:highlight>
                  <a:srgbClr val="FFFF00"/>
                </a:highlight>
              </a:rPr>
              <a:t>config.yaml</a:t>
            </a:r>
            <a:endParaRPr lang="en-US" sz="1800" dirty="0">
              <a:highlight>
                <a:srgbClr val="FFFF00"/>
              </a:highlight>
            </a:endParaRPr>
          </a:p>
          <a:p>
            <a:pPr>
              <a:buNone/>
            </a:pPr>
            <a:r>
              <a:rPr lang="en-US" sz="1800" dirty="0">
                <a:highlight>
                  <a:srgbClr val="FFFF00"/>
                </a:highlight>
              </a:rPr>
              <a:t>kind get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Switch contexts</a:t>
            </a:r>
          </a:p>
          <a:p>
            <a:pPr>
              <a:buNone/>
            </a:pPr>
            <a:r>
              <a:rPr lang="en-US" sz="1800" dirty="0" err="1">
                <a:highlight>
                  <a:srgbClr val="FFFF00"/>
                </a:highlight>
              </a:rPr>
              <a:t>kubectl</a:t>
            </a:r>
            <a:r>
              <a:rPr lang="en-US" sz="1800" dirty="0">
                <a:highlight>
                  <a:srgbClr val="FFFF00"/>
                </a:highlight>
              </a:rPr>
              <a:t> config get-contexts</a:t>
            </a:r>
          </a:p>
          <a:p>
            <a:pPr>
              <a:buNone/>
            </a:pPr>
            <a:r>
              <a:rPr lang="en-US" sz="1800" dirty="0" err="1">
                <a:highlight>
                  <a:srgbClr val="FFFF00"/>
                </a:highlight>
              </a:rPr>
              <a:t>kubectl</a:t>
            </a:r>
            <a:r>
              <a:rPr lang="en-US" sz="1800" dirty="0">
                <a:highlight>
                  <a:srgbClr val="FFFF00"/>
                </a:highlight>
              </a:rPr>
              <a:t> config current-context</a:t>
            </a:r>
          </a:p>
          <a:p>
            <a:pPr>
              <a:buNone/>
            </a:pPr>
            <a:r>
              <a:rPr lang="en-US" sz="1800" dirty="0" err="1">
                <a:highlight>
                  <a:srgbClr val="FFFF00"/>
                </a:highlight>
              </a:rPr>
              <a:t>kubectl</a:t>
            </a:r>
            <a:r>
              <a:rPr lang="en-US" sz="1800" dirty="0">
                <a:highlight>
                  <a:srgbClr val="FFFF00"/>
                </a:highlight>
              </a:rPr>
              <a:t> config set-context kind-bootcamp</a:t>
            </a:r>
          </a:p>
          <a:p>
            <a:pPr>
              <a:buNone/>
            </a:pPr>
            <a:r>
              <a:rPr lang="en-US" sz="1800" dirty="0" err="1">
                <a:highlight>
                  <a:srgbClr val="FFFF00"/>
                </a:highlight>
              </a:rPr>
              <a:t>kubectl</a:t>
            </a:r>
            <a:r>
              <a:rPr lang="en-US" sz="1800" dirty="0">
                <a:highlight>
                  <a:srgbClr val="FFFF00"/>
                </a:highlight>
              </a:rPr>
              <a:t> --context kind-bootcamp get namespace</a:t>
            </a:r>
          </a:p>
        </p:txBody>
      </p:sp>
    </p:spTree>
    <p:extLst>
      <p:ext uri="{BB962C8B-B14F-4D97-AF65-F5344CB8AC3E}">
        <p14:creationId xmlns:p14="http://schemas.microsoft.com/office/powerpoint/2010/main" val="103382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yaml</a:t>
            </a:r>
            <a:r>
              <a:rPr lang="en-US" dirty="0"/>
              <a:t> code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Yet another markup language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0BFB4C1-4383-234D-9F55-F808132FC8B8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4509398" cy="46141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numCol="1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yaml</a:t>
            </a:r>
            <a:r>
              <a:rPr lang="en-US" dirty="0"/>
              <a:t> is a superset of 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Spacing matters! Use an editor like ATOM or VS Code.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yaml</a:t>
            </a:r>
            <a:r>
              <a:rPr lang="en-US" b="1" dirty="0"/>
              <a:t> maps: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--- </a:t>
            </a:r>
          </a:p>
          <a:p>
            <a:pPr>
              <a:spcBef>
                <a:spcPts val="600"/>
              </a:spcBef>
              <a:buNone/>
            </a:pPr>
            <a:r>
              <a:rPr lang="en-US" dirty="0" err="1"/>
              <a:t>apiVersion</a:t>
            </a:r>
            <a:r>
              <a:rPr lang="en-US" dirty="0"/>
              <a:t>: v1 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kind: Pod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metadata: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     name: </a:t>
            </a:r>
            <a:r>
              <a:rPr lang="en-US" dirty="0" err="1"/>
              <a:t>rss</a:t>
            </a:r>
            <a:r>
              <a:rPr lang="en-US" dirty="0"/>
              <a:t>-site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     labels: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        app: web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963DD-EE4F-6E4F-A2D8-873D15B915A8}"/>
              </a:ext>
            </a:extLst>
          </p:cNvPr>
          <p:cNvSpPr txBox="1"/>
          <p:nvPr/>
        </p:nvSpPr>
        <p:spPr>
          <a:xfrm>
            <a:off x="3001926" y="3147706"/>
            <a:ext cx="461665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Key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DE8738-AAFF-5E4D-B1FD-E74DC5938CD7}"/>
              </a:ext>
            </a:extLst>
          </p:cNvPr>
          <p:cNvCxnSpPr>
            <a:cxnSpLocks/>
            <a:stCxn id="3" idx="1"/>
          </p:cNvCxnSpPr>
          <p:nvPr/>
        </p:nvCxnSpPr>
        <p:spPr bwMode="gray">
          <a:xfrm flipH="1">
            <a:off x="1036320" y="3301595"/>
            <a:ext cx="1965606" cy="732753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2D9EC1-387D-F04A-8842-F1C47B6E4B18}"/>
              </a:ext>
            </a:extLst>
          </p:cNvPr>
          <p:cNvSpPr txBox="1"/>
          <p:nvPr/>
        </p:nvSpPr>
        <p:spPr>
          <a:xfrm>
            <a:off x="3441943" y="3726571"/>
            <a:ext cx="742312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Value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9A65D8-ACFD-CF4C-9A54-19B00471F4E8}"/>
              </a:ext>
            </a:extLst>
          </p:cNvPr>
          <p:cNvCxnSpPr>
            <a:cxnSpLocks/>
          </p:cNvCxnSpPr>
          <p:nvPr/>
        </p:nvCxnSpPr>
        <p:spPr bwMode="gray">
          <a:xfrm flipH="1">
            <a:off x="1975104" y="3880459"/>
            <a:ext cx="1466841" cy="264821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06038EF-73C3-3F44-92F0-99D216B33409}"/>
              </a:ext>
            </a:extLst>
          </p:cNvPr>
          <p:cNvSpPr txBox="1">
            <a:spLocks/>
          </p:cNvSpPr>
          <p:nvPr/>
        </p:nvSpPr>
        <p:spPr>
          <a:xfrm>
            <a:off x="5662973" y="656527"/>
            <a:ext cx="5173183" cy="57887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numCol="1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yaml</a:t>
            </a:r>
            <a:r>
              <a:rPr lang="en-US" b="1" dirty="0"/>
              <a:t> lists:</a:t>
            </a:r>
          </a:p>
          <a:p>
            <a:pPr>
              <a:spcBef>
                <a:spcPts val="600"/>
              </a:spcBef>
              <a:buNone/>
            </a:pPr>
            <a:r>
              <a:rPr lang="en-US" dirty="0" err="1"/>
              <a:t>args</a:t>
            </a:r>
            <a:r>
              <a:rPr lang="en-US" dirty="0"/>
              <a:t>: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    - sleep</a:t>
            </a:r>
          </a:p>
          <a:p>
            <a:pPr>
              <a:spcBef>
                <a:spcPts val="600"/>
              </a:spcBef>
              <a:buNone/>
            </a:pPr>
            <a:r>
              <a:rPr lang="en-US" dirty="0"/>
              <a:t>    - "1000”</a:t>
            </a:r>
          </a:p>
          <a:p>
            <a:pPr>
              <a:spcBef>
                <a:spcPts val="600"/>
              </a:spcBef>
              <a:buNone/>
            </a:pPr>
            <a:endParaRPr lang="en-US" dirty="0"/>
          </a:p>
          <a:p>
            <a:pPr>
              <a:spcBef>
                <a:spcPts val="600"/>
              </a:spcBef>
              <a:buNone/>
            </a:pPr>
            <a:r>
              <a:rPr lang="en-US" dirty="0"/>
              <a:t>spec: </a:t>
            </a:r>
            <a:r>
              <a:rPr lang="en-US" b="1" dirty="0"/>
              <a:t> 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containers: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- name: front-end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   image: </a:t>
            </a:r>
            <a:r>
              <a:rPr lang="en-US" b="1" dirty="0" err="1"/>
              <a:t>nginx</a:t>
            </a:r>
            <a:endParaRPr lang="en-US" b="1" dirty="0"/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   ports: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        - </a:t>
            </a:r>
            <a:r>
              <a:rPr lang="en-US" b="1" dirty="0" err="1"/>
              <a:t>containerPort</a:t>
            </a:r>
            <a:r>
              <a:rPr lang="en-US" b="1" dirty="0"/>
              <a:t>: 80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- name: </a:t>
            </a:r>
            <a:r>
              <a:rPr lang="en-US" b="1" dirty="0" err="1"/>
              <a:t>rss</a:t>
            </a:r>
            <a:r>
              <a:rPr lang="en-US" b="1" dirty="0"/>
              <a:t>-reader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   image: </a:t>
            </a:r>
            <a:r>
              <a:rPr lang="en-US" dirty="0" err="1"/>
              <a:t>nickchase</a:t>
            </a:r>
            <a:r>
              <a:rPr lang="en-US" dirty="0"/>
              <a:t>/rss-php-nginx:v1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   ports:</a:t>
            </a:r>
          </a:p>
          <a:p>
            <a:pPr>
              <a:spcBef>
                <a:spcPts val="600"/>
              </a:spcBef>
              <a:buNone/>
            </a:pPr>
            <a:r>
              <a:rPr lang="en-US" b="1" dirty="0"/>
              <a:t>                - </a:t>
            </a:r>
            <a:r>
              <a:rPr lang="en-US" b="1" dirty="0" err="1"/>
              <a:t>containerPort</a:t>
            </a:r>
            <a:r>
              <a:rPr lang="en-US" b="1" dirty="0"/>
              <a:t>: 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/docs/concepts/overview/working-with-objects/namespaces/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B003659-90A4-C64C-9728-539FD92B5225}"/>
              </a:ext>
            </a:extLst>
          </p:cNvPr>
          <p:cNvSpPr txBox="1">
            <a:spLocks/>
          </p:cNvSpPr>
          <p:nvPr/>
        </p:nvSpPr>
        <p:spPr>
          <a:xfrm>
            <a:off x="579960" y="1206501"/>
            <a:ext cx="9007385" cy="50529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Get all namespaces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get ns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-n </a:t>
            </a:r>
            <a:r>
              <a:rPr lang="en-US" dirty="0" err="1">
                <a:highlight>
                  <a:srgbClr val="FFFF00"/>
                </a:highlight>
              </a:rPr>
              <a:t>kube</a:t>
            </a:r>
            <a:r>
              <a:rPr lang="en-US" dirty="0">
                <a:highlight>
                  <a:srgbClr val="FFFF00"/>
                </a:highlight>
              </a:rPr>
              <a:t>-system get pods 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get pods --all-namespaces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create ns 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Namespaces can be used to implement Network Policy – strict traffic flow control: </a:t>
            </a:r>
            <a:r>
              <a:rPr lang="en-US" dirty="0">
                <a:hlinkClick r:id="rId3"/>
              </a:rPr>
              <a:t>https://kubernetes.io/docs/concepts/services-networking/network-policies/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Resource Quotas: </a:t>
            </a:r>
            <a:r>
              <a:rPr lang="en-US" dirty="0">
                <a:hlinkClick r:id="rId4"/>
              </a:rPr>
              <a:t>https://kubernetes.io/docs/concepts/policy/resource-quotas/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FB492-D4FF-824B-9AB1-04097353AB32}"/>
              </a:ext>
            </a:extLst>
          </p:cNvPr>
          <p:cNvSpPr txBox="1"/>
          <p:nvPr/>
        </p:nvSpPr>
        <p:spPr>
          <a:xfrm>
            <a:off x="6278880" y="1304544"/>
            <a:ext cx="3308465" cy="55399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default is “default” ns if you don’t specify “-n” flag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2125FE-8506-D04D-8CF5-D76A780E63A7}"/>
              </a:ext>
            </a:extLst>
          </p:cNvPr>
          <p:cNvCxnSpPr>
            <a:cxnSpLocks/>
            <a:stCxn id="5" idx="1"/>
          </p:cNvCxnSpPr>
          <p:nvPr/>
        </p:nvCxnSpPr>
        <p:spPr bwMode="gray">
          <a:xfrm flipH="1">
            <a:off x="4765964" y="1581543"/>
            <a:ext cx="1512916" cy="1064675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3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continued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Separate your workloads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B003659-90A4-C64C-9728-539FD92B5225}"/>
              </a:ext>
            </a:extLst>
          </p:cNvPr>
          <p:cNvSpPr txBox="1">
            <a:spLocks/>
          </p:cNvSpPr>
          <p:nvPr/>
        </p:nvSpPr>
        <p:spPr>
          <a:xfrm>
            <a:off x="579960" y="1365840"/>
            <a:ext cx="8064168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/>
              <a:t>Namespaces are used in DNS FQDN:</a:t>
            </a:r>
          </a:p>
          <a:p>
            <a:pPr marL="800100" lvl="1" indent="-342900"/>
            <a:r>
              <a:rPr lang="en-US" dirty="0"/>
              <a:t>{</a:t>
            </a:r>
            <a:r>
              <a:rPr lang="en-US" dirty="0" err="1"/>
              <a:t>servicename</a:t>
            </a:r>
            <a:r>
              <a:rPr lang="en-US" dirty="0"/>
              <a:t>}.{namespace}.svc.{cluster-domain}</a:t>
            </a:r>
          </a:p>
          <a:p>
            <a:pPr marL="800100" lvl="1" indent="-342900"/>
            <a:r>
              <a:rPr lang="en-US" dirty="0"/>
              <a:t>i.e. </a:t>
            </a:r>
            <a:r>
              <a:rPr lang="en-US" dirty="0" err="1"/>
              <a:t>invoice.default.svc.cluster.local</a:t>
            </a:r>
            <a:endParaRPr lang="en-US" dirty="0"/>
          </a:p>
          <a:p>
            <a:pPr marL="800100" lvl="1" indent="-342900"/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/docs/concepts/services-networking/</a:t>
            </a:r>
            <a:r>
              <a:rPr lang="en-US" dirty="0" err="1"/>
              <a:t>dns</a:t>
            </a:r>
            <a:r>
              <a:rPr lang="en-US" dirty="0"/>
              <a:t>-pod-service/</a:t>
            </a:r>
          </a:p>
          <a:p>
            <a:pPr marL="800100" lvl="1" indent="-342900"/>
            <a:endParaRPr lang="en-US" dirty="0"/>
          </a:p>
          <a:p>
            <a:pPr>
              <a:buNone/>
            </a:pPr>
            <a:r>
              <a:rPr lang="en-US" dirty="0"/>
              <a:t>Within a namespace, can use the </a:t>
            </a:r>
            <a:r>
              <a:rPr lang="en-US" dirty="0" err="1"/>
              <a:t>shortname</a:t>
            </a:r>
            <a:r>
              <a:rPr lang="en-US" dirty="0"/>
              <a:t> to resolve:</a:t>
            </a:r>
          </a:p>
          <a:p>
            <a:pPr marL="800100" lvl="1" indent="-342900"/>
            <a:r>
              <a:rPr lang="en-US" dirty="0"/>
              <a:t>i.e. “ping invoice”</a:t>
            </a:r>
          </a:p>
          <a:p>
            <a:pPr marL="800100" lvl="1" indent="-342900"/>
            <a:endParaRPr lang="en-US" dirty="0"/>
          </a:p>
          <a:p>
            <a:pPr>
              <a:buNone/>
            </a:pPr>
            <a:r>
              <a:rPr lang="en-US" dirty="0"/>
              <a:t>Outside a namespace, must use FQDN to resolve:</a:t>
            </a:r>
          </a:p>
          <a:p>
            <a:pPr marL="800100" lvl="1" indent="-342900"/>
            <a:r>
              <a:rPr lang="en-US" dirty="0"/>
              <a:t>i.e. “ping </a:t>
            </a:r>
            <a:r>
              <a:rPr lang="en-US" dirty="0" err="1"/>
              <a:t>invoice.default.svc.cluster.local</a:t>
            </a:r>
            <a:r>
              <a:rPr lang="en-US" dirty="0"/>
              <a:t>” OR</a:t>
            </a:r>
          </a:p>
          <a:p>
            <a:pPr marL="800100" lvl="1" indent="-342900"/>
            <a:r>
              <a:rPr lang="en-US" dirty="0"/>
              <a:t>“ping </a:t>
            </a:r>
            <a:r>
              <a:rPr lang="en-US" dirty="0" err="1"/>
              <a:t>invoice.default</a:t>
            </a:r>
            <a:r>
              <a:rPr lang="en-US" dirty="0"/>
              <a:t>”</a:t>
            </a:r>
          </a:p>
          <a:p>
            <a:pPr marL="342900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12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60919E5-922E-4BB7-85AF-4AE347CFD26F}"/>
              </a:ext>
            </a:extLst>
          </p:cNvPr>
          <p:cNvGrpSpPr/>
          <p:nvPr/>
        </p:nvGrpSpPr>
        <p:grpSpPr>
          <a:xfrm>
            <a:off x="6173414" y="3407715"/>
            <a:ext cx="4744544" cy="3369970"/>
            <a:chOff x="1737035" y="3008532"/>
            <a:chExt cx="3038841" cy="1639668"/>
          </a:xfrm>
        </p:grpSpPr>
        <p:sp>
          <p:nvSpPr>
            <p:cNvPr id="26" name="Rounded Rectangle 76">
              <a:extLst>
                <a:ext uri="{FF2B5EF4-FFF2-40B4-BE49-F238E27FC236}">
                  <a16:creationId xmlns:a16="http://schemas.microsoft.com/office/drawing/2014/main" id="{EFA2B36F-E6C6-4CA0-9952-EF0338CDA880}"/>
                </a:ext>
              </a:extLst>
            </p:cNvPr>
            <p:cNvSpPr/>
            <p:nvPr/>
          </p:nvSpPr>
          <p:spPr>
            <a:xfrm>
              <a:off x="1737035" y="3008532"/>
              <a:ext cx="2972125" cy="1639668"/>
            </a:xfrm>
            <a:prstGeom prst="roundRect">
              <a:avLst>
                <a:gd name="adj" fmla="val 0"/>
              </a:avLst>
            </a:prstGeom>
            <a:solidFill>
              <a:srgbClr val="D4E8C6"/>
            </a:solidFill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2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0228F78-AA42-4A3D-8718-0203F782D4FE}"/>
                </a:ext>
              </a:extLst>
            </p:cNvPr>
            <p:cNvGrpSpPr/>
            <p:nvPr/>
          </p:nvGrpSpPr>
          <p:grpSpPr>
            <a:xfrm>
              <a:off x="4197662" y="4340846"/>
              <a:ext cx="578214" cy="303158"/>
              <a:chOff x="4069780" y="6101027"/>
              <a:chExt cx="522219" cy="215990"/>
            </a:xfrm>
          </p:grpSpPr>
          <p:sp>
            <p:nvSpPr>
              <p:cNvPr id="29" name="Right Triangle 28">
                <a:extLst>
                  <a:ext uri="{FF2B5EF4-FFF2-40B4-BE49-F238E27FC236}">
                    <a16:creationId xmlns:a16="http://schemas.microsoft.com/office/drawing/2014/main" id="{1DF2329C-BC89-47AB-8AFF-6783BB39EDC8}"/>
                  </a:ext>
                </a:extLst>
              </p:cNvPr>
              <p:cNvSpPr/>
              <p:nvPr/>
            </p:nvSpPr>
            <p:spPr>
              <a:xfrm rot="16200000">
                <a:off x="4190326" y="5980481"/>
                <a:ext cx="215990" cy="45708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A89A492-F192-4202-9D65-809FE5BC255F}"/>
                  </a:ext>
                </a:extLst>
              </p:cNvPr>
              <p:cNvSpPr txBox="1"/>
              <p:nvPr/>
            </p:nvSpPr>
            <p:spPr>
              <a:xfrm>
                <a:off x="4134919" y="6219592"/>
                <a:ext cx="457080" cy="8422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>
                    <a:solidFill>
                      <a:schemeClr val="bg1"/>
                    </a:solidFill>
                  </a:rPr>
                  <a:t>VM</a:t>
                </a:r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810DE4B-8238-604D-A693-BAF7E60E063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4455" y="811831"/>
            <a:ext cx="10962687" cy="247743"/>
          </a:xfrm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6E0FB04-C1B7-8847-B4FB-E73171124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97" y="412751"/>
            <a:ext cx="11001004" cy="381000"/>
          </a:xfrm>
        </p:spPr>
        <p:txBody>
          <a:bodyPr/>
          <a:lstStyle/>
          <a:p>
            <a:r>
              <a:rPr lang="en-US" dirty="0"/>
              <a:t>How Do I Run a Pod?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BB0A-BD7A-504D-8DF0-4BAF272634EC}"/>
              </a:ext>
            </a:extLst>
          </p:cNvPr>
          <p:cNvSpPr/>
          <p:nvPr/>
        </p:nvSpPr>
        <p:spPr>
          <a:xfrm>
            <a:off x="365497" y="1105740"/>
            <a:ext cx="4422404" cy="42473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$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cat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mywebserver.yaml</a:t>
            </a:r>
            <a:endParaRPr lang="de-DE" b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apiVersion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 v1</a:t>
            </a:r>
          </a:p>
          <a:p>
            <a:r>
              <a:rPr lang="de-DE" b="1" dirty="0" err="1">
                <a:solidFill>
                  <a:schemeClr val="accent4"/>
                </a:solidFill>
                <a:latin typeface="Consolas" panose="020B0609020204030204" pitchFamily="49" charset="0"/>
              </a:rPr>
              <a:t>kind</a:t>
            </a:r>
            <a:r>
              <a:rPr lang="de-DE" b="1" dirty="0">
                <a:solidFill>
                  <a:schemeClr val="accent4"/>
                </a:solidFill>
                <a:latin typeface="Consolas" panose="020B0609020204030204" pitchFamily="49" charset="0"/>
              </a:rPr>
              <a:t>:</a:t>
            </a:r>
            <a:r>
              <a:rPr lang="de-DE" b="1" dirty="0">
                <a:solidFill>
                  <a:srgbClr val="BAE36B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Pod</a:t>
            </a:r>
            <a:endParaRPr lang="de-DE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metadata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b="1" dirty="0">
                <a:latin typeface="Consolas" panose="020B0609020204030204" pitchFamily="49" charset="0"/>
              </a:rPr>
              <a:t>  </a:t>
            </a:r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name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my-webserver</a:t>
            </a:r>
            <a:endParaRPr lang="de-DE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  </a:t>
            </a:r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labels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b="1" dirty="0">
                <a:latin typeface="Consolas" panose="020B0609020204030204" pitchFamily="49" charset="0"/>
              </a:rPr>
              <a:t>     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app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 web</a:t>
            </a:r>
          </a:p>
          <a:p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spec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b="1" dirty="0">
                <a:solidFill>
                  <a:schemeClr val="accent6"/>
                </a:solidFill>
                <a:latin typeface="Consolas" panose="020B0609020204030204" pitchFamily="49" charset="0"/>
              </a:rPr>
              <a:t>  </a:t>
            </a:r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containers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b="1" dirty="0">
                <a:latin typeface="Consolas" panose="020B0609020204030204" pitchFamily="49" charset="0"/>
              </a:rPr>
              <a:t>  - </a:t>
            </a:r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name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 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nginx</a:t>
            </a:r>
            <a:endParaRPr lang="de-DE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image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 nginx:1.7.9</a:t>
            </a:r>
          </a:p>
          <a:p>
            <a:r>
              <a:rPr lang="de-DE" b="1" dirty="0">
                <a:solidFill>
                  <a:schemeClr val="accent6"/>
                </a:solidFill>
                <a:latin typeface="Consolas" panose="020B0609020204030204" pitchFamily="49" charset="0"/>
              </a:rPr>
              <a:t>  - </a:t>
            </a:r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name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 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wavefront</a:t>
            </a:r>
            <a:endParaRPr lang="de-DE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  <a:r>
              <a:rPr lang="de-DE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image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: telegraf:1.9</a:t>
            </a: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>
                <a:latin typeface="Consolas" panose="020B0609020204030204" pitchFamily="49" charset="0"/>
              </a:rPr>
              <a:t>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8AA39E-D4D3-8847-9B83-7E3C00CC671D}"/>
              </a:ext>
            </a:extLst>
          </p:cNvPr>
          <p:cNvSpPr/>
          <p:nvPr/>
        </p:nvSpPr>
        <p:spPr>
          <a:xfrm>
            <a:off x="5145089" y="1107392"/>
            <a:ext cx="6801211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$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kubectl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–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n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demo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apply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-f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mywebserver.yaml</a:t>
            </a:r>
            <a:endParaRPr lang="de-DE" b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pod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my-webserver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" 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created</a:t>
            </a:r>
            <a:endParaRPr lang="de-DE" b="1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endParaRPr lang="de-DE" b="1" dirty="0">
              <a:latin typeface="Consolas" panose="020B0609020204030204" pitchFamily="49" charset="0"/>
            </a:endParaRPr>
          </a:p>
          <a:p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$</a:t>
            </a:r>
            <a:r>
              <a:rPr lang="de-DE" b="1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kubectl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–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n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demo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get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pod</a:t>
            </a:r>
            <a:r>
              <a:rPr lang="de-DE" b="1" dirty="0">
                <a:solidFill>
                  <a:schemeClr val="accent2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NAME          READY     STATUS    RESTARTS   AGE</a:t>
            </a:r>
          </a:p>
          <a:p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my-webserver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   0/1       </a:t>
            </a:r>
            <a:r>
              <a:rPr lang="de-DE" b="1" dirty="0" err="1">
                <a:solidFill>
                  <a:schemeClr val="tx2"/>
                </a:solidFill>
                <a:latin typeface="Consolas" panose="020B0609020204030204" pitchFamily="49" charset="0"/>
              </a:rPr>
              <a:t>Pending</a:t>
            </a:r>
            <a:r>
              <a:rPr lang="de-DE" b="1" dirty="0">
                <a:solidFill>
                  <a:schemeClr val="tx2"/>
                </a:solidFill>
                <a:latin typeface="Consolas" panose="020B0609020204030204" pitchFamily="49" charset="0"/>
              </a:rPr>
              <a:t>   0          15s</a:t>
            </a:r>
          </a:p>
          <a:p>
            <a:endParaRPr lang="de-DE" b="1" dirty="0">
              <a:solidFill>
                <a:srgbClr val="316DE6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966B02E-EBA6-2744-8190-F2451756A6D1}"/>
              </a:ext>
            </a:extLst>
          </p:cNvPr>
          <p:cNvSpPr/>
          <p:nvPr/>
        </p:nvSpPr>
        <p:spPr>
          <a:xfrm>
            <a:off x="6231846" y="3594100"/>
            <a:ext cx="4259943" cy="2997200"/>
          </a:xfrm>
          <a:prstGeom prst="round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81000">
                <a:schemeClr val="accent2">
                  <a:lumMod val="60000"/>
                  <a:lumOff val="4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lang="en-US" sz="28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F4369F6-958B-374A-A6E6-08EC0F5F6459}"/>
              </a:ext>
            </a:extLst>
          </p:cNvPr>
          <p:cNvGrpSpPr/>
          <p:nvPr/>
        </p:nvGrpSpPr>
        <p:grpSpPr>
          <a:xfrm>
            <a:off x="7410057" y="4126484"/>
            <a:ext cx="1854140" cy="507133"/>
            <a:chOff x="8004518" y="2254491"/>
            <a:chExt cx="2241077" cy="61296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1923BC8-2A43-6F48-9CA7-A421893E6867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8004518" y="2254491"/>
              <a:ext cx="748798" cy="612966"/>
            </a:xfrm>
            <a:prstGeom prst="line">
              <a:avLst/>
            </a:prstGeom>
            <a:ln w="25400">
              <a:solidFill>
                <a:srgbClr val="FFFF00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1D068C8-47CF-0F4D-A17D-BB2CB1CBC91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433423" y="2254491"/>
              <a:ext cx="812172" cy="558180"/>
            </a:xfrm>
            <a:prstGeom prst="line">
              <a:avLst/>
            </a:prstGeom>
            <a:ln w="25400">
              <a:solidFill>
                <a:srgbClr val="FFFF00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DF1DB5-44A7-A844-8F3B-7878192603D4}"/>
              </a:ext>
            </a:extLst>
          </p:cNvPr>
          <p:cNvGrpSpPr/>
          <p:nvPr/>
        </p:nvGrpSpPr>
        <p:grpSpPr>
          <a:xfrm>
            <a:off x="8468533" y="3888734"/>
            <a:ext cx="1822001" cy="2258905"/>
            <a:chOff x="9320743" y="779780"/>
            <a:chExt cx="1607337" cy="237123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486A01-BA51-614C-AEFF-D5D1663D138F}"/>
                </a:ext>
              </a:extLst>
            </p:cNvPr>
            <p:cNvGrpSpPr/>
            <p:nvPr/>
          </p:nvGrpSpPr>
          <p:grpSpPr>
            <a:xfrm>
              <a:off x="9320743" y="779780"/>
              <a:ext cx="1607337" cy="2371238"/>
              <a:chOff x="8338619" y="3072697"/>
              <a:chExt cx="1600200" cy="2468219"/>
            </a:xfrm>
          </p:grpSpPr>
          <p:sp>
            <p:nvSpPr>
              <p:cNvPr id="39" name="Round Diagonal Corner Rectangle 38">
                <a:extLst>
                  <a:ext uri="{FF2B5EF4-FFF2-40B4-BE49-F238E27FC236}">
                    <a16:creationId xmlns:a16="http://schemas.microsoft.com/office/drawing/2014/main" id="{B3AE762B-4174-D745-8EAB-B29F7E9AC313}"/>
                  </a:ext>
                </a:extLst>
              </p:cNvPr>
              <p:cNvSpPr/>
              <p:nvPr/>
            </p:nvSpPr>
            <p:spPr>
              <a:xfrm>
                <a:off x="8338619" y="3072697"/>
                <a:ext cx="1600200" cy="2468219"/>
              </a:xfrm>
              <a:prstGeom prst="round2DiagRect">
                <a:avLst>
                  <a:gd name="adj1" fmla="val 16379"/>
                  <a:gd name="adj2" fmla="val 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799"/>
                  <a:t>Container 2</a:t>
                </a:r>
              </a:p>
              <a:p>
                <a:pPr algn="ctr"/>
                <a:r>
                  <a:rPr lang="en-US" sz="1799"/>
                  <a:t> </a:t>
                </a: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06420547-8975-C742-A11A-1C95F33EDDF4}"/>
                  </a:ext>
                </a:extLst>
              </p:cNvPr>
              <p:cNvSpPr/>
              <p:nvPr/>
            </p:nvSpPr>
            <p:spPr>
              <a:xfrm>
                <a:off x="8481810" y="4421603"/>
                <a:ext cx="1331014" cy="1070452"/>
              </a:xfrm>
              <a:prstGeom prst="roundRect">
                <a:avLst>
                  <a:gd name="adj" fmla="val 9488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799">
                    <a:solidFill>
                      <a:schemeClr val="accent6">
                        <a:lumMod val="50000"/>
                      </a:schemeClr>
                    </a:solidFill>
                  </a:rPr>
                  <a:t>Tools, Libs, SW</a:t>
                </a:r>
              </a:p>
            </p:txBody>
          </p:sp>
          <p:sp>
            <p:nvSpPr>
              <p:cNvPr id="41" name="Flowchart: Punched Tape 42">
                <a:extLst>
                  <a:ext uri="{FF2B5EF4-FFF2-40B4-BE49-F238E27FC236}">
                    <a16:creationId xmlns:a16="http://schemas.microsoft.com/office/drawing/2014/main" id="{9E9CD105-4D32-B84F-A692-5F9D9ED2EA03}"/>
                  </a:ext>
                </a:extLst>
              </p:cNvPr>
              <p:cNvSpPr/>
              <p:nvPr/>
            </p:nvSpPr>
            <p:spPr>
              <a:xfrm>
                <a:off x="8481810" y="3540113"/>
                <a:ext cx="1219200" cy="867823"/>
              </a:xfrm>
              <a:prstGeom prst="flowChartPunchedTape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F3E1570-9E47-404A-9513-34074D25D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90053" y="1489407"/>
              <a:ext cx="1218883" cy="296923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467B18-58ED-684C-8BAC-13646C69DFF2}"/>
              </a:ext>
            </a:extLst>
          </p:cNvPr>
          <p:cNvGrpSpPr/>
          <p:nvPr/>
        </p:nvGrpSpPr>
        <p:grpSpPr>
          <a:xfrm>
            <a:off x="6502400" y="3916633"/>
            <a:ext cx="1650888" cy="2291163"/>
            <a:chOff x="7428611" y="2575805"/>
            <a:chExt cx="1566312" cy="242506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8F0E91B-6AD2-5446-917B-94458C128C31}"/>
                </a:ext>
              </a:extLst>
            </p:cNvPr>
            <p:cNvGrpSpPr/>
            <p:nvPr/>
          </p:nvGrpSpPr>
          <p:grpSpPr>
            <a:xfrm>
              <a:off x="7428611" y="2575805"/>
              <a:ext cx="1566312" cy="2425068"/>
              <a:chOff x="7473017" y="763642"/>
              <a:chExt cx="1566312" cy="2425068"/>
            </a:xfrm>
          </p:grpSpPr>
          <p:sp>
            <p:nvSpPr>
              <p:cNvPr id="45" name="Round Diagonal Corner Rectangle 44">
                <a:extLst>
                  <a:ext uri="{FF2B5EF4-FFF2-40B4-BE49-F238E27FC236}">
                    <a16:creationId xmlns:a16="http://schemas.microsoft.com/office/drawing/2014/main" id="{EBA57372-5011-0341-934B-1EDA4C24E268}"/>
                  </a:ext>
                </a:extLst>
              </p:cNvPr>
              <p:cNvSpPr/>
              <p:nvPr/>
            </p:nvSpPr>
            <p:spPr>
              <a:xfrm>
                <a:off x="7473017" y="763642"/>
                <a:ext cx="1566312" cy="2425068"/>
              </a:xfrm>
              <a:prstGeom prst="round2DiagRect">
                <a:avLst>
                  <a:gd name="adj1" fmla="val 16379"/>
                  <a:gd name="adj2" fmla="val 8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799"/>
                  <a:t>Container 1</a:t>
                </a:r>
              </a:p>
              <a:p>
                <a:pPr algn="ctr"/>
                <a:r>
                  <a:rPr lang="en-US" sz="1799"/>
                  <a:t> 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D7B2CE8B-A42D-B24C-8B3B-ED2367CBA7E7}"/>
                  </a:ext>
                </a:extLst>
              </p:cNvPr>
              <p:cNvGrpSpPr/>
              <p:nvPr/>
            </p:nvGrpSpPr>
            <p:grpSpPr>
              <a:xfrm>
                <a:off x="7652323" y="2032001"/>
                <a:ext cx="1330667" cy="1087610"/>
                <a:chOff x="6669765" y="4421603"/>
                <a:chExt cx="1331014" cy="1087893"/>
              </a:xfrm>
            </p:grpSpPr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1BB35804-8E99-F44C-AC1F-79400B019653}"/>
                    </a:ext>
                  </a:extLst>
                </p:cNvPr>
                <p:cNvSpPr/>
                <p:nvPr/>
              </p:nvSpPr>
              <p:spPr>
                <a:xfrm>
                  <a:off x="6669765" y="4421603"/>
                  <a:ext cx="1331014" cy="1087893"/>
                </a:xfrm>
                <a:prstGeom prst="roundRect">
                  <a:avLst>
                    <a:gd name="adj" fmla="val 10890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799">
                      <a:solidFill>
                        <a:schemeClr val="accent6">
                          <a:lumMod val="50000"/>
                        </a:schemeClr>
                      </a:solidFill>
                    </a:rPr>
                    <a:t>Tools, Libs, SW</a:t>
                  </a: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47C8085A-AFA8-134C-BC3A-0DB5333326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6785447" y="5092541"/>
                  <a:ext cx="943800" cy="3447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7" name="Flowchart: Punched Tape 41">
                <a:extLst>
                  <a:ext uri="{FF2B5EF4-FFF2-40B4-BE49-F238E27FC236}">
                    <a16:creationId xmlns:a16="http://schemas.microsoft.com/office/drawing/2014/main" id="{D23E1EEE-7FDE-0947-B55E-63AF2A5856F1}"/>
                  </a:ext>
                </a:extLst>
              </p:cNvPr>
              <p:cNvSpPr/>
              <p:nvPr/>
            </p:nvSpPr>
            <p:spPr>
              <a:xfrm>
                <a:off x="7646732" y="1145929"/>
                <a:ext cx="1218883" cy="867596"/>
              </a:xfrm>
              <a:prstGeom prst="flowChartPunchedTape">
                <a:avLst/>
              </a:prstGeom>
              <a:ln w="28575">
                <a:solidFill>
                  <a:srgbClr val="003D79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A0BA7DB-573A-B445-B5BB-E9F60C450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7698890" y="3251102"/>
              <a:ext cx="1097905" cy="273416"/>
            </a:xfrm>
            <a:prstGeom prst="rect">
              <a:avLst/>
            </a:prstGeom>
          </p:spPr>
        </p:pic>
      </p:grpSp>
      <p:pic>
        <p:nvPicPr>
          <p:cNvPr id="51" name="Picture 4" descr="Image result for ubuntu gif">
            <a:extLst>
              <a:ext uri="{FF2B5EF4-FFF2-40B4-BE49-F238E27FC236}">
                <a16:creationId xmlns:a16="http://schemas.microsoft.com/office/drawing/2014/main" id="{D5325102-F3B8-8A40-96EB-0CC54FF2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7074" y="5670035"/>
            <a:ext cx="704183" cy="533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56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Controller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 dirty="0"/>
              <a:t>Used by Deployments and </a:t>
            </a:r>
            <a:r>
              <a:rPr lang="en-US" sz="1600" dirty="0" err="1"/>
              <a:t>Statefulsets</a:t>
            </a:r>
            <a:endParaRPr lang="en-US" sz="16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73335-7FFD-DD4E-B553-D7316F4D0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60" y="1269999"/>
            <a:ext cx="8515272" cy="467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4889444-1BF3-4FF8-BBDA-1BAE5EC30323}"/>
              </a:ext>
            </a:extLst>
          </p:cNvPr>
          <p:cNvGrpSpPr/>
          <p:nvPr/>
        </p:nvGrpSpPr>
        <p:grpSpPr>
          <a:xfrm>
            <a:off x="7604466" y="2828428"/>
            <a:ext cx="4610993" cy="3482913"/>
            <a:chOff x="2340329" y="3602322"/>
            <a:chExt cx="2435556" cy="1045878"/>
          </a:xfrm>
        </p:grpSpPr>
        <p:sp>
          <p:nvSpPr>
            <p:cNvPr id="32" name="Rounded Rectangle 76">
              <a:extLst>
                <a:ext uri="{FF2B5EF4-FFF2-40B4-BE49-F238E27FC236}">
                  <a16:creationId xmlns:a16="http://schemas.microsoft.com/office/drawing/2014/main" id="{E217249C-D1AA-4A77-974B-29DDB0E02A5A}"/>
                </a:ext>
              </a:extLst>
            </p:cNvPr>
            <p:cNvSpPr/>
            <p:nvPr/>
          </p:nvSpPr>
          <p:spPr>
            <a:xfrm>
              <a:off x="2340329" y="3602322"/>
              <a:ext cx="2368831" cy="1045878"/>
            </a:xfrm>
            <a:prstGeom prst="roundRect">
              <a:avLst>
                <a:gd name="adj" fmla="val 0"/>
              </a:avLst>
            </a:prstGeom>
            <a:solidFill>
              <a:srgbClr val="D4E8C6"/>
            </a:solidFill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2"/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6CA23FE-E839-4A0C-A49A-E3093E6D0972}"/>
                </a:ext>
              </a:extLst>
            </p:cNvPr>
            <p:cNvGrpSpPr/>
            <p:nvPr/>
          </p:nvGrpSpPr>
          <p:grpSpPr>
            <a:xfrm>
              <a:off x="4197670" y="4340846"/>
              <a:ext cx="578215" cy="303158"/>
              <a:chOff x="4069780" y="6101027"/>
              <a:chExt cx="522219" cy="215990"/>
            </a:xfrm>
          </p:grpSpPr>
          <p:sp>
            <p:nvSpPr>
              <p:cNvPr id="34" name="Right Triangle 33">
                <a:extLst>
                  <a:ext uri="{FF2B5EF4-FFF2-40B4-BE49-F238E27FC236}">
                    <a16:creationId xmlns:a16="http://schemas.microsoft.com/office/drawing/2014/main" id="{2A962B5D-8407-4AEF-9AF1-F450819342BC}"/>
                  </a:ext>
                </a:extLst>
              </p:cNvPr>
              <p:cNvSpPr/>
              <p:nvPr/>
            </p:nvSpPr>
            <p:spPr>
              <a:xfrm rot="16200000">
                <a:off x="4190326" y="5980481"/>
                <a:ext cx="215990" cy="45708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AED8931-2815-449D-BE79-DD0F7D781B22}"/>
                  </a:ext>
                </a:extLst>
              </p:cNvPr>
              <p:cNvSpPr txBox="1"/>
              <p:nvPr/>
            </p:nvSpPr>
            <p:spPr>
              <a:xfrm>
                <a:off x="4134919" y="6219592"/>
                <a:ext cx="457080" cy="8422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600">
                    <a:solidFill>
                      <a:schemeClr val="bg1"/>
                    </a:solidFill>
                  </a:rPr>
                  <a:t>VM</a:t>
                </a:r>
              </a:p>
            </p:txBody>
          </p:sp>
        </p:grp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FF201C4B-8A78-5C43-82B8-99B8C511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4" y="1834660"/>
            <a:ext cx="5453854" cy="3957926"/>
          </a:xfrm>
          <a:prstGeom prst="rect">
            <a:avLst/>
          </a:prstGeom>
        </p:spPr>
      </p:pic>
      <p:sp>
        <p:nvSpPr>
          <p:cNvPr id="31" name="Subtitle 10">
            <a:extLst>
              <a:ext uri="{FF2B5EF4-FFF2-40B4-BE49-F238E27FC236}">
                <a16:creationId xmlns:a16="http://schemas.microsoft.com/office/drawing/2014/main" id="{1501DF43-CEB2-2C41-915B-EFE737B08E4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/>
              <a:t>Manage the Rollout of Apps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3EF33-3082-7D4D-8CDB-60F0BD21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69B4A-3216-7947-AFA5-7E785814CD8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1" y="7351713"/>
            <a:ext cx="2741612" cy="365125"/>
          </a:xfrm>
        </p:spPr>
        <p:txBody>
          <a:bodyPr/>
          <a:lstStyle/>
          <a:p>
            <a:fld id="{6EA6D8CF-3CDE-4807-BCD2-C9F2B831AAA5}" type="slidenum">
              <a:rPr lang="en-US" smtClean="0"/>
              <a:t>17</a:t>
            </a:fld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3D834E6-F705-514D-AB8D-3035653C70A1}"/>
              </a:ext>
            </a:extLst>
          </p:cNvPr>
          <p:cNvSpPr/>
          <p:nvPr/>
        </p:nvSpPr>
        <p:spPr>
          <a:xfrm>
            <a:off x="132824" y="1834660"/>
            <a:ext cx="2944198" cy="583138"/>
          </a:xfrm>
          <a:prstGeom prst="roundRect">
            <a:avLst/>
          </a:prstGeom>
          <a:solidFill>
            <a:srgbClr val="FFFF00">
              <a:alpha val="19000"/>
            </a:srgbClr>
          </a:solidFill>
          <a:ln w="158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87701A3-60D9-154A-A423-A9195207C21B}"/>
              </a:ext>
            </a:extLst>
          </p:cNvPr>
          <p:cNvSpPr/>
          <p:nvPr/>
        </p:nvSpPr>
        <p:spPr>
          <a:xfrm>
            <a:off x="670016" y="3837855"/>
            <a:ext cx="2038112" cy="703114"/>
          </a:xfrm>
          <a:prstGeom prst="roundRect">
            <a:avLst/>
          </a:prstGeom>
          <a:noFill/>
          <a:ln w="158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F63BE003-FFF5-9841-8B04-4054B5A0CB45}"/>
              </a:ext>
            </a:extLst>
          </p:cNvPr>
          <p:cNvSpPr/>
          <p:nvPr/>
        </p:nvSpPr>
        <p:spPr>
          <a:xfrm>
            <a:off x="351836" y="4842020"/>
            <a:ext cx="5190048" cy="703114"/>
          </a:xfrm>
          <a:prstGeom prst="roundRect">
            <a:avLst/>
          </a:prstGeom>
          <a:noFill/>
          <a:ln w="158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881E54C6-E83B-5042-8A9F-3279809A8762}"/>
              </a:ext>
            </a:extLst>
          </p:cNvPr>
          <p:cNvSpPr/>
          <p:nvPr/>
        </p:nvSpPr>
        <p:spPr>
          <a:xfrm>
            <a:off x="259405" y="3006105"/>
            <a:ext cx="1891677" cy="217050"/>
          </a:xfrm>
          <a:prstGeom prst="roundRect">
            <a:avLst/>
          </a:prstGeom>
          <a:noFill/>
          <a:ln w="158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9" name="Cylinder 5">
            <a:extLst>
              <a:ext uri="{FF2B5EF4-FFF2-40B4-BE49-F238E27FC236}">
                <a16:creationId xmlns:a16="http://schemas.microsoft.com/office/drawing/2014/main" id="{DF230499-F314-D947-8D84-44BE48033520}"/>
              </a:ext>
            </a:extLst>
          </p:cNvPr>
          <p:cNvSpPr/>
          <p:nvPr/>
        </p:nvSpPr>
        <p:spPr>
          <a:xfrm>
            <a:off x="8313607" y="911353"/>
            <a:ext cx="3064787" cy="1312524"/>
          </a:xfrm>
          <a:prstGeom prst="can">
            <a:avLst>
              <a:gd name="adj" fmla="val 20422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400">
                <a:solidFill>
                  <a:schemeClr val="bg2">
                    <a:lumMod val="10000"/>
                  </a:schemeClr>
                </a:solidFill>
              </a:rPr>
              <a:t>harbor.flhrnet.local</a:t>
            </a:r>
          </a:p>
        </p:txBody>
      </p:sp>
      <p:sp>
        <p:nvSpPr>
          <p:cNvPr id="73" name="Round Diagonal Corner Rectangle 72">
            <a:extLst>
              <a:ext uri="{FF2B5EF4-FFF2-40B4-BE49-F238E27FC236}">
                <a16:creationId xmlns:a16="http://schemas.microsoft.com/office/drawing/2014/main" id="{764D9068-08B1-9949-9A75-269A2D4664D7}"/>
              </a:ext>
            </a:extLst>
          </p:cNvPr>
          <p:cNvSpPr/>
          <p:nvPr/>
        </p:nvSpPr>
        <p:spPr>
          <a:xfrm>
            <a:off x="8466049" y="1422837"/>
            <a:ext cx="1196249" cy="289556"/>
          </a:xfrm>
          <a:prstGeom prst="round2DiagRect">
            <a:avLst>
              <a:gd name="adj1" fmla="val 16379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800" i="1">
                <a:solidFill>
                  <a:schemeClr val="bg1"/>
                </a:solidFill>
              </a:rPr>
              <a:t>Frontend-ui :1</a:t>
            </a:r>
            <a:endParaRPr lang="en-US" sz="80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F2C801E-8718-2841-AE32-F46A09051950}"/>
              </a:ext>
            </a:extLst>
          </p:cNvPr>
          <p:cNvGrpSpPr/>
          <p:nvPr/>
        </p:nvGrpSpPr>
        <p:grpSpPr>
          <a:xfrm>
            <a:off x="9064175" y="2937231"/>
            <a:ext cx="1389350" cy="1746027"/>
            <a:chOff x="5461079" y="2152184"/>
            <a:chExt cx="1389350" cy="1746027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6A19B3C-6AD3-7F48-8B39-2A3B5EB4C30C}"/>
                </a:ext>
              </a:extLst>
            </p:cNvPr>
            <p:cNvGrpSpPr/>
            <p:nvPr/>
          </p:nvGrpSpPr>
          <p:grpSpPr>
            <a:xfrm>
              <a:off x="5461079" y="2152184"/>
              <a:ext cx="1389350" cy="1746027"/>
              <a:chOff x="9813748" y="3137362"/>
              <a:chExt cx="2069576" cy="2875890"/>
            </a:xfrm>
          </p:grpSpPr>
          <p:sp>
            <p:nvSpPr>
              <p:cNvPr id="97" name="Round Diagonal Corner Rectangle 96">
                <a:extLst>
                  <a:ext uri="{FF2B5EF4-FFF2-40B4-BE49-F238E27FC236}">
                    <a16:creationId xmlns:a16="http://schemas.microsoft.com/office/drawing/2014/main" id="{93B6A134-4EC9-2E48-BDC9-9EA517B3F034}"/>
                  </a:ext>
                </a:extLst>
              </p:cNvPr>
              <p:cNvSpPr/>
              <p:nvPr/>
            </p:nvSpPr>
            <p:spPr>
              <a:xfrm>
                <a:off x="9813748" y="3137362"/>
                <a:ext cx="2069576" cy="2875890"/>
              </a:xfrm>
              <a:prstGeom prst="round2DiagRect">
                <a:avLst>
                  <a:gd name="adj1" fmla="val 16379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800" i="1">
                    <a:solidFill>
                      <a:schemeClr val="bg1"/>
                    </a:solidFill>
                  </a:rPr>
                  <a:t>Running Pod</a:t>
                </a:r>
                <a:endParaRPr lang="en-US" sz="8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5749F21-90F5-9541-973E-36589F56D1B0}"/>
                  </a:ext>
                </a:extLst>
              </p:cNvPr>
              <p:cNvGrpSpPr/>
              <p:nvPr/>
            </p:nvGrpSpPr>
            <p:grpSpPr>
              <a:xfrm>
                <a:off x="9966574" y="4189766"/>
                <a:ext cx="1445223" cy="727947"/>
                <a:chOff x="9086325" y="4055854"/>
                <a:chExt cx="1445223" cy="727947"/>
              </a:xfrm>
              <a:effectLst/>
            </p:grpSpPr>
            <p:sp>
              <p:nvSpPr>
                <p:cNvPr id="99" name="Rounded Rectangle 98">
                  <a:extLst>
                    <a:ext uri="{FF2B5EF4-FFF2-40B4-BE49-F238E27FC236}">
                      <a16:creationId xmlns:a16="http://schemas.microsoft.com/office/drawing/2014/main" id="{24877924-99AC-A145-934D-2B04634C8CA5}"/>
                    </a:ext>
                  </a:extLst>
                </p:cNvPr>
                <p:cNvSpPr/>
                <p:nvPr/>
              </p:nvSpPr>
              <p:spPr>
                <a:xfrm>
                  <a:off x="9086325" y="4055854"/>
                  <a:ext cx="1445223" cy="727947"/>
                </a:xfrm>
                <a:prstGeom prst="roundRect">
                  <a:avLst>
                    <a:gd name="adj" fmla="val 1678"/>
                  </a:avLst>
                </a:prstGeom>
                <a:ln>
                  <a:noFill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 anchor="t"/>
                <a:lstStyle/>
                <a:p>
                  <a:pPr algn="ctr"/>
                  <a:r>
                    <a:rPr lang="en-US" sz="800">
                      <a:solidFill>
                        <a:schemeClr val="accent6">
                          <a:lumMod val="50000"/>
                        </a:schemeClr>
                      </a:solidFill>
                    </a:rPr>
                    <a:t>Tools, Libs, SW</a:t>
                  </a:r>
                </a:p>
              </p:txBody>
            </p:sp>
            <p:pic>
              <p:nvPicPr>
                <p:cNvPr id="100" name="Picture 4">
                  <a:extLst>
                    <a:ext uri="{FF2B5EF4-FFF2-40B4-BE49-F238E27FC236}">
                      <a16:creationId xmlns:a16="http://schemas.microsoft.com/office/drawing/2014/main" id="{C00842C7-C56E-E945-9E7B-43BE9FE737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9413504" y="4381030"/>
                  <a:ext cx="754910" cy="2732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62CA229A-7BE2-9F48-9895-533EF1852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9753" y="2457610"/>
              <a:ext cx="418048" cy="306328"/>
            </a:xfrm>
            <a:prstGeom prst="rect">
              <a:avLst/>
            </a:prstGeom>
          </p:spPr>
        </p:pic>
      </p:grp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29B72D3-A723-2F49-A9F5-88D0B4CFC1E8}"/>
              </a:ext>
            </a:extLst>
          </p:cNvPr>
          <p:cNvSpPr/>
          <p:nvPr/>
        </p:nvSpPr>
        <p:spPr>
          <a:xfrm>
            <a:off x="9064174" y="4136503"/>
            <a:ext cx="1389351" cy="546755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000">
                <a:solidFill>
                  <a:schemeClr val="bg2">
                    <a:lumMod val="10000"/>
                  </a:schemeClr>
                </a:solidFill>
              </a:rPr>
              <a:t>app: demo-app-ui</a:t>
            </a:r>
          </a:p>
          <a:p>
            <a:pPr algn="ctr">
              <a:spcAft>
                <a:spcPts val="600"/>
              </a:spcAft>
            </a:pPr>
            <a:r>
              <a:rPr lang="en-US" sz="1000">
                <a:solidFill>
                  <a:schemeClr val="bg2">
                    <a:lumMod val="10000"/>
                  </a:schemeClr>
                </a:solidFill>
              </a:rPr>
              <a:t>tier: frontend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F2593EF-1612-6948-B93F-A7634A98C6B0}"/>
              </a:ext>
            </a:extLst>
          </p:cNvPr>
          <p:cNvGrpSpPr/>
          <p:nvPr/>
        </p:nvGrpSpPr>
        <p:grpSpPr>
          <a:xfrm>
            <a:off x="10641338" y="2937231"/>
            <a:ext cx="1389352" cy="1746027"/>
            <a:chOff x="9701365" y="3000113"/>
            <a:chExt cx="1389352" cy="1746027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7F266F5-F038-F74E-BC05-FD793829ED5A}"/>
                </a:ext>
              </a:extLst>
            </p:cNvPr>
            <p:cNvGrpSpPr/>
            <p:nvPr/>
          </p:nvGrpSpPr>
          <p:grpSpPr>
            <a:xfrm>
              <a:off x="9701367" y="3000113"/>
              <a:ext cx="1389350" cy="1746027"/>
              <a:chOff x="5461079" y="2152184"/>
              <a:chExt cx="1389350" cy="1746027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7552D11-148B-8440-AEAA-754F648A3248}"/>
                  </a:ext>
                </a:extLst>
              </p:cNvPr>
              <p:cNvGrpSpPr/>
              <p:nvPr/>
            </p:nvGrpSpPr>
            <p:grpSpPr>
              <a:xfrm>
                <a:off x="5461079" y="2152184"/>
                <a:ext cx="1389350" cy="1746027"/>
                <a:chOff x="9813748" y="3137362"/>
                <a:chExt cx="2069576" cy="2875890"/>
              </a:xfrm>
            </p:grpSpPr>
            <p:sp>
              <p:nvSpPr>
                <p:cNvPr id="104" name="Round Diagonal Corner Rectangle 103">
                  <a:extLst>
                    <a:ext uri="{FF2B5EF4-FFF2-40B4-BE49-F238E27FC236}">
                      <a16:creationId xmlns:a16="http://schemas.microsoft.com/office/drawing/2014/main" id="{0F1FCFF1-5D1A-BE4A-BFAF-84422FD7B750}"/>
                    </a:ext>
                  </a:extLst>
                </p:cNvPr>
                <p:cNvSpPr/>
                <p:nvPr/>
              </p:nvSpPr>
              <p:spPr>
                <a:xfrm>
                  <a:off x="9813748" y="3137362"/>
                  <a:ext cx="2069576" cy="2875890"/>
                </a:xfrm>
                <a:prstGeom prst="round2DiagRect">
                  <a:avLst>
                    <a:gd name="adj1" fmla="val 16379"/>
                    <a:gd name="adj2" fmla="val 0"/>
                  </a:avLst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800" i="1">
                      <a:solidFill>
                        <a:schemeClr val="bg1"/>
                      </a:solidFill>
                    </a:rPr>
                    <a:t>Running</a:t>
                  </a:r>
                  <a:r>
                    <a:rPr lang="en-US" sz="800">
                      <a:solidFill>
                        <a:schemeClr val="bg1"/>
                      </a:solidFill>
                    </a:rPr>
                    <a:t> Pod</a:t>
                  </a:r>
                </a:p>
              </p:txBody>
            </p: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E0A0E56B-2DD4-DF4D-918F-B72AD5D7DC10}"/>
                    </a:ext>
                  </a:extLst>
                </p:cNvPr>
                <p:cNvGrpSpPr/>
                <p:nvPr/>
              </p:nvGrpSpPr>
              <p:grpSpPr>
                <a:xfrm>
                  <a:off x="9966574" y="4189766"/>
                  <a:ext cx="1445223" cy="727947"/>
                  <a:chOff x="9086325" y="4055854"/>
                  <a:chExt cx="1445223" cy="727947"/>
                </a:xfrm>
                <a:effectLst/>
              </p:grpSpPr>
              <p:sp>
                <p:nvSpPr>
                  <p:cNvPr id="106" name="Rounded Rectangle 105">
                    <a:extLst>
                      <a:ext uri="{FF2B5EF4-FFF2-40B4-BE49-F238E27FC236}">
                        <a16:creationId xmlns:a16="http://schemas.microsoft.com/office/drawing/2014/main" id="{C108C181-B2EF-E748-A15B-2EA91C99B3BB}"/>
                      </a:ext>
                    </a:extLst>
                  </p:cNvPr>
                  <p:cNvSpPr/>
                  <p:nvPr/>
                </p:nvSpPr>
                <p:spPr>
                  <a:xfrm>
                    <a:off x="9086325" y="4055854"/>
                    <a:ext cx="1445223" cy="727947"/>
                  </a:xfrm>
                  <a:prstGeom prst="roundRect">
                    <a:avLst>
                      <a:gd name="adj" fmla="val 1678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none" rtlCol="0" anchor="t"/>
                  <a:lstStyle/>
                  <a:p>
                    <a:pPr algn="ctr"/>
                    <a:r>
                      <a:rPr lang="en-US" sz="8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Tools, Libs, SW</a:t>
                    </a:r>
                  </a:p>
                </p:txBody>
              </p:sp>
              <p:pic>
                <p:nvPicPr>
                  <p:cNvPr id="107" name="Picture 4">
                    <a:extLst>
                      <a:ext uri="{FF2B5EF4-FFF2-40B4-BE49-F238E27FC236}">
                        <a16:creationId xmlns:a16="http://schemas.microsoft.com/office/drawing/2014/main" id="{6C047681-6A88-6B43-9BFF-B77814B9B87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9413504" y="4381030"/>
                    <a:ext cx="754910" cy="27329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42AB6B4E-4110-0241-B5F5-AC6624B91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39753" y="2457610"/>
                <a:ext cx="418048" cy="306328"/>
              </a:xfrm>
              <a:prstGeom prst="rect">
                <a:avLst/>
              </a:prstGeom>
            </p:spPr>
          </p:pic>
        </p:grp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34DE1DCA-232A-7748-86B9-8B24C95651D8}"/>
                </a:ext>
              </a:extLst>
            </p:cNvPr>
            <p:cNvSpPr/>
            <p:nvPr/>
          </p:nvSpPr>
          <p:spPr>
            <a:xfrm>
              <a:off x="9701365" y="4199385"/>
              <a:ext cx="1389351" cy="546755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>
                  <a:solidFill>
                    <a:schemeClr val="bg2">
                      <a:lumMod val="10000"/>
                    </a:schemeClr>
                  </a:solidFill>
                </a:rPr>
                <a:t>app: demo-app-ui</a:t>
              </a:r>
            </a:p>
            <a:p>
              <a:pPr algn="ctr">
                <a:spcAft>
                  <a:spcPts val="600"/>
                </a:spcAft>
              </a:pPr>
              <a:r>
                <a:rPr lang="en-US" sz="1000">
                  <a:solidFill>
                    <a:schemeClr val="bg2">
                      <a:lumMod val="10000"/>
                    </a:schemeClr>
                  </a:solidFill>
                </a:rPr>
                <a:t>tier: frontend</a:t>
              </a:r>
            </a:p>
          </p:txBody>
        </p:sp>
      </p:grp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775BD23-4B38-C845-A547-454B142A005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4173" y="328336"/>
            <a:ext cx="1498060" cy="527095"/>
          </a:xfrm>
          <a:prstGeom prst="rect">
            <a:avLst/>
          </a:prstGeom>
        </p:spPr>
      </p:pic>
      <p:sp>
        <p:nvSpPr>
          <p:cNvPr id="36" name="Rounded Rectangle 76">
            <a:extLst>
              <a:ext uri="{FF2B5EF4-FFF2-40B4-BE49-F238E27FC236}">
                <a16:creationId xmlns:a16="http://schemas.microsoft.com/office/drawing/2014/main" id="{A59B1346-5ED6-449A-A3A6-2C3A0CA8F8F5}"/>
              </a:ext>
            </a:extLst>
          </p:cNvPr>
          <p:cNvSpPr/>
          <p:nvPr/>
        </p:nvSpPr>
        <p:spPr>
          <a:xfrm>
            <a:off x="7771307" y="2723559"/>
            <a:ext cx="1234424" cy="341111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1">
                    <a:lumMod val="95000"/>
                  </a:schemeClr>
                </a:solidFill>
              </a:rPr>
              <a:t>Kubelet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395250A-7AEB-45E4-98B9-207CE4F8C1C6}"/>
              </a:ext>
            </a:extLst>
          </p:cNvPr>
          <p:cNvGrpSpPr/>
          <p:nvPr/>
        </p:nvGrpSpPr>
        <p:grpSpPr>
          <a:xfrm>
            <a:off x="5689273" y="2828427"/>
            <a:ext cx="1702340" cy="1979324"/>
            <a:chOff x="4827845" y="3047999"/>
            <a:chExt cx="2314661" cy="312831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DA90553-0119-4C20-87C0-0C8A99A519C0}"/>
                </a:ext>
              </a:extLst>
            </p:cNvPr>
            <p:cNvSpPr/>
            <p:nvPr/>
          </p:nvSpPr>
          <p:spPr>
            <a:xfrm>
              <a:off x="5052326" y="3047999"/>
              <a:ext cx="2049876" cy="31283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600"/>
                </a:spcAft>
              </a:pPr>
              <a:endParaRPr lang="fr" sz="100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A9A8558-08EB-4E89-B767-DAB8BFD6321E}"/>
                </a:ext>
              </a:extLst>
            </p:cNvPr>
            <p:cNvSpPr/>
            <p:nvPr/>
          </p:nvSpPr>
          <p:spPr>
            <a:xfrm>
              <a:off x="4827845" y="3649361"/>
              <a:ext cx="574420" cy="2221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50800" dir="5400000" sx="95000" sy="95000" algn="ctr" rotWithShape="0">
                <a:srgbClr val="000000">
                  <a:alpha val="2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00">
                  <a:solidFill>
                    <a:schemeClr val="tx2"/>
                  </a:solidFill>
                </a:rPr>
                <a:t>API</a:t>
              </a:r>
              <a:endParaRPr lang="fr" sz="10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76558FB-0A69-4873-84F6-9D0A5207DCF2}"/>
                </a:ext>
              </a:extLst>
            </p:cNvPr>
            <p:cNvSpPr/>
            <p:nvPr/>
          </p:nvSpPr>
          <p:spPr>
            <a:xfrm>
              <a:off x="5319404" y="4021083"/>
              <a:ext cx="1640193" cy="21160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Kubernetes</a:t>
              </a:r>
              <a:br>
                <a:rPr lang="en-US" sz="1400">
                  <a:solidFill>
                    <a:schemeClr val="bg1"/>
                  </a:solidFill>
                  <a:latin typeface="+mj-lt"/>
                </a:rPr>
              </a:br>
              <a:r>
                <a:rPr lang="en-US" sz="1400">
                  <a:solidFill>
                    <a:schemeClr val="bg1"/>
                  </a:solidFill>
                  <a:latin typeface="+mj-lt"/>
                </a:rPr>
                <a:t>Control Plane</a:t>
              </a:r>
            </a:p>
            <a:p>
              <a:pPr algn="ctr"/>
              <a:endParaRPr lang="en-US" sz="600">
                <a:solidFill>
                  <a:schemeClr val="bg1"/>
                </a:solidFill>
              </a:endParaRPr>
            </a:p>
            <a:p>
              <a:pPr algn="ctr"/>
              <a:r>
                <a:rPr lang="en-US" sz="1100">
                  <a:solidFill>
                    <a:schemeClr val="bg1"/>
                  </a:solidFill>
                </a:rPr>
                <a:t>(API Server </a:t>
              </a:r>
              <a:r>
                <a:rPr lang="en-US" sz="1100" strike="sngStrike">
                  <a:solidFill>
                    <a:schemeClr val="bg1"/>
                  </a:solidFill>
                </a:rPr>
                <a:t>&amp;</a:t>
              </a:r>
              <a:r>
                <a:rPr lang="en-US" sz="1100">
                  <a:solidFill>
                    <a:schemeClr val="bg1"/>
                  </a:solidFill>
                </a:rPr>
                <a:t> </a:t>
              </a:r>
              <a:r>
                <a:rPr lang="en-US" sz="1100" u="sng">
                  <a:solidFill>
                    <a:schemeClr val="bg1"/>
                  </a:solidFill>
                </a:rPr>
                <a:t>and</a:t>
              </a:r>
              <a:r>
                <a:rPr lang="en-US" sz="1100">
                  <a:solidFill>
                    <a:schemeClr val="bg1"/>
                  </a:solidFill>
                </a:rPr>
                <a:t> etcd nodes)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420E68E-C639-4D43-AEAE-8C94241CCA58}"/>
                </a:ext>
              </a:extLst>
            </p:cNvPr>
            <p:cNvGrpSpPr/>
            <p:nvPr/>
          </p:nvGrpSpPr>
          <p:grpSpPr>
            <a:xfrm>
              <a:off x="6525994" y="5643174"/>
              <a:ext cx="616512" cy="531537"/>
              <a:chOff x="3806609" y="5711992"/>
              <a:chExt cx="815675" cy="613012"/>
            </a:xfrm>
          </p:grpSpPr>
          <p:sp>
            <p:nvSpPr>
              <p:cNvPr id="42" name="Right Triangle 41">
                <a:extLst>
                  <a:ext uri="{FF2B5EF4-FFF2-40B4-BE49-F238E27FC236}">
                    <a16:creationId xmlns:a16="http://schemas.microsoft.com/office/drawing/2014/main" id="{2C29ABE9-C8B6-419C-ABB0-21D287401427}"/>
                  </a:ext>
                </a:extLst>
              </p:cNvPr>
              <p:cNvSpPr/>
              <p:nvPr/>
            </p:nvSpPr>
            <p:spPr>
              <a:xfrm rot="16200000">
                <a:off x="3882789" y="5635812"/>
                <a:ext cx="609441" cy="761802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36DB1A8-186E-403C-A4DA-95CE328D3512}"/>
                  </a:ext>
                </a:extLst>
              </p:cNvPr>
              <p:cNvSpPr txBox="1"/>
              <p:nvPr/>
            </p:nvSpPr>
            <p:spPr>
              <a:xfrm>
                <a:off x="4165202" y="6092773"/>
                <a:ext cx="457082" cy="232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00">
                    <a:solidFill>
                      <a:schemeClr val="bg1"/>
                    </a:solidFill>
                  </a:rPr>
                  <a:t>VM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057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6635E-6 -2.22222E-6 L -0.07502 0.3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1" y="175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7" grpId="0" animBg="1"/>
      <p:bldP spid="69" grpId="0" animBg="1"/>
      <p:bldP spid="73" grpId="0" animBg="1"/>
      <p:bldP spid="73" grpId="1" animBg="1"/>
      <p:bldP spid="66" grpId="0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StatefulSet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 dirty="0"/>
              <a:t>Use this for applications with persistent storage and multiple members – </a:t>
            </a:r>
            <a:r>
              <a:rPr lang="en-US" sz="1600" dirty="0" err="1"/>
              <a:t>i.e</a:t>
            </a:r>
            <a:r>
              <a:rPr lang="en-US" sz="1600" dirty="0"/>
              <a:t> MongoDB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FCFFC-2D9B-FF41-B066-4E71DBB5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0" y="1293623"/>
            <a:ext cx="8930222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0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DaemonSet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 dirty="0"/>
              <a:t>Use this for when you need to run a pod on each K8s node – </a:t>
            </a:r>
            <a:r>
              <a:rPr lang="en-US" sz="1600" dirty="0" err="1"/>
              <a:t>i.e</a:t>
            </a:r>
            <a:r>
              <a:rPr lang="en-US" sz="1600" dirty="0"/>
              <a:t> </a:t>
            </a:r>
            <a:r>
              <a:rPr lang="en-US" sz="1600" dirty="0" err="1"/>
              <a:t>fluentd</a:t>
            </a:r>
            <a:r>
              <a:rPr lang="en-US" sz="1600" dirty="0"/>
              <a:t> log scraper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2CFC0-B3EB-9F40-9461-F000CB683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60" y="1302766"/>
            <a:ext cx="9827220" cy="446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1EE5D2-EC2B-4917-8AAB-FF1A10C428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Architecture and comparison to vSphere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How K8s containers are different from VMs for an operator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Kubernetes installation and using “kind”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and </a:t>
            </a:r>
            <a:r>
              <a:rPr lang="en-US" dirty="0" err="1"/>
              <a:t>kube</a:t>
            </a:r>
            <a:r>
              <a:rPr lang="en-US" dirty="0"/>
              <a:t> config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A word on versions and </a:t>
            </a:r>
            <a:r>
              <a:rPr lang="en-US" dirty="0" err="1"/>
              <a:t>apiversion</a:t>
            </a:r>
            <a:endParaRPr lang="en-US" dirty="0"/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Intro to </a:t>
            </a:r>
            <a:r>
              <a:rPr lang="en-US" dirty="0" err="1"/>
              <a:t>yaml</a:t>
            </a:r>
            <a:endParaRPr lang="en-US" dirty="0"/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Pods, </a:t>
            </a:r>
            <a:r>
              <a:rPr lang="en-US" dirty="0" err="1"/>
              <a:t>replicasets</a:t>
            </a:r>
            <a:r>
              <a:rPr lang="en-US" dirty="0"/>
              <a:t>, and deployments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Debugging and logs</a:t>
            </a:r>
          </a:p>
          <a:p>
            <a:pPr marL="685800" lvl="2" indent="-342900">
              <a:buFont typeface="Arial" panose="020B0604020202020204" pitchFamily="34" charset="0"/>
              <a:buChar char="•"/>
            </a:pPr>
            <a:r>
              <a:rPr lang="en-US" dirty="0"/>
              <a:t>Intro to networking</a:t>
            </a:r>
          </a:p>
        </p:txBody>
      </p:sp>
    </p:spTree>
    <p:extLst>
      <p:ext uri="{BB962C8B-B14F-4D97-AF65-F5344CB8AC3E}">
        <p14:creationId xmlns:p14="http://schemas.microsoft.com/office/powerpoint/2010/main" val="125084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Networking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 dirty="0"/>
              <a:t>Services expose and load balance your application pods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91C77-58D4-C546-9500-930A6943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20" y="1377442"/>
            <a:ext cx="9762783" cy="446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8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and Logs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What is going on?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8EF0FED-038E-F746-BDD2-3BC78CC10048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912876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“kinds” are available?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api</a:t>
            </a:r>
            <a:r>
              <a:rPr lang="en-US" dirty="0">
                <a:highlight>
                  <a:srgbClr val="FFFF00"/>
                </a:highlight>
              </a:rPr>
              <a:t>-resources</a:t>
            </a:r>
            <a:r>
              <a:rPr lang="en-US" dirty="0"/>
              <a:t> and </a:t>
            </a: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api</a:t>
            </a:r>
            <a:r>
              <a:rPr lang="en-US" dirty="0">
                <a:highlight>
                  <a:srgbClr val="FFFF00"/>
                </a:highlight>
              </a:rPr>
              <a:t>-versions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Describe the item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–n demo describe pod my-webserver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Show the logs</a:t>
            </a:r>
          </a:p>
          <a:p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-n demo logs my-webserver </a:t>
            </a:r>
            <a:r>
              <a:rPr lang="en-US" dirty="0" err="1">
                <a:highlight>
                  <a:srgbClr val="FFFF00"/>
                </a:highlight>
              </a:rPr>
              <a:t>nginx</a:t>
            </a:r>
            <a:endParaRPr lang="en-US" dirty="0">
              <a:highlight>
                <a:srgbClr val="FFFF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Port forward the application’s port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-n demo port-forward my-webserver 8080:80</a:t>
            </a:r>
          </a:p>
          <a:p>
            <a:pPr>
              <a:buNone/>
            </a:pPr>
            <a:r>
              <a:rPr lang="en-US" dirty="0">
                <a:highlight>
                  <a:srgbClr val="FFFF00"/>
                </a:highlight>
              </a:rPr>
              <a:t>http://localhost:8080</a:t>
            </a:r>
          </a:p>
          <a:p>
            <a:pPr>
              <a:buNone/>
            </a:pPr>
            <a:r>
              <a:rPr lang="en-US" dirty="0">
                <a:highlight>
                  <a:srgbClr val="FFFF00"/>
                </a:highlight>
              </a:rPr>
              <a:t> </a:t>
            </a:r>
          </a:p>
          <a:p>
            <a:pPr>
              <a:buNone/>
            </a:pPr>
            <a:r>
              <a:rPr lang="en-US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842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and Logs #2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What is going on?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8EF0FED-038E-F746-BDD2-3BC78CC10048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912876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Jump into the container</a:t>
            </a:r>
          </a:p>
          <a:p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-n demo exec -it my-webserver -c </a:t>
            </a:r>
            <a:r>
              <a:rPr lang="en-US" dirty="0" err="1">
                <a:highlight>
                  <a:srgbClr val="FFFF00"/>
                </a:highlight>
              </a:rPr>
              <a:t>nginx</a:t>
            </a:r>
            <a:r>
              <a:rPr lang="en-US" dirty="0">
                <a:highlight>
                  <a:srgbClr val="FFFF00"/>
                </a:highlight>
              </a:rPr>
              <a:t> -- /bin/bash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Deploy a ubuntu pod for network and curl tests</a:t>
            </a:r>
          </a:p>
          <a:p>
            <a:pPr>
              <a:buNone/>
            </a:pP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run my-shell -</a:t>
            </a:r>
            <a:r>
              <a:rPr lang="en-US" dirty="0" err="1">
                <a:highlight>
                  <a:srgbClr val="FFFF00"/>
                </a:highlight>
              </a:rPr>
              <a:t>i</a:t>
            </a:r>
            <a:r>
              <a:rPr lang="en-US" dirty="0">
                <a:highlight>
                  <a:srgbClr val="FFFF00"/>
                </a:highlight>
              </a:rPr>
              <a:t> --</a:t>
            </a:r>
            <a:r>
              <a:rPr lang="en-US" dirty="0" err="1">
                <a:highlight>
                  <a:srgbClr val="FFFF00"/>
                </a:highlight>
              </a:rPr>
              <a:t>tty</a:t>
            </a:r>
            <a:r>
              <a:rPr lang="en-US" dirty="0">
                <a:highlight>
                  <a:srgbClr val="FFFF00"/>
                </a:highlight>
              </a:rPr>
              <a:t> --image ubuntu -- /bin/bash</a:t>
            </a:r>
          </a:p>
          <a:p>
            <a:pPr>
              <a:buNone/>
            </a:pPr>
            <a:r>
              <a:rPr lang="en-US" dirty="0">
                <a:highlight>
                  <a:srgbClr val="FFFF00"/>
                </a:highlight>
              </a:rPr>
              <a:t>apt update, apt install curl, apt install </a:t>
            </a:r>
            <a:r>
              <a:rPr lang="en-US" dirty="0" err="1">
                <a:highlight>
                  <a:srgbClr val="FFFF00"/>
                </a:highlight>
              </a:rPr>
              <a:t>dnsutils</a:t>
            </a:r>
            <a:r>
              <a:rPr lang="en-US" dirty="0">
                <a:highlight>
                  <a:srgbClr val="FFFF00"/>
                </a:highlight>
              </a:rPr>
              <a:t>, apt install </a:t>
            </a:r>
            <a:r>
              <a:rPr lang="en-US" dirty="0" err="1">
                <a:highlight>
                  <a:srgbClr val="FFFF00"/>
                </a:highlight>
              </a:rPr>
              <a:t>iputils</a:t>
            </a:r>
            <a:r>
              <a:rPr lang="en-US" dirty="0">
                <a:highlight>
                  <a:srgbClr val="FFFF00"/>
                </a:highlight>
              </a:rPr>
              <a:t>-ping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Connect to service</a:t>
            </a:r>
          </a:p>
          <a:p>
            <a:pPr>
              <a:buNone/>
            </a:pPr>
            <a:r>
              <a:rPr lang="en-US" dirty="0"/>
              <a:t>Reconnect to my-shell: </a:t>
            </a:r>
            <a:r>
              <a:rPr lang="en-US" dirty="0" err="1">
                <a:highlight>
                  <a:srgbClr val="FFFF00"/>
                </a:highlight>
              </a:rPr>
              <a:t>kubectl</a:t>
            </a:r>
            <a:r>
              <a:rPr lang="en-US" dirty="0">
                <a:highlight>
                  <a:srgbClr val="FFFF00"/>
                </a:highlight>
              </a:rPr>
              <a:t> exec -it my-shell -- /bin/bash</a:t>
            </a:r>
          </a:p>
          <a:p>
            <a:pPr>
              <a:buNone/>
            </a:pPr>
            <a:r>
              <a:rPr lang="en-US" dirty="0">
                <a:highlight>
                  <a:srgbClr val="FFFF00"/>
                </a:highlight>
              </a:rPr>
              <a:t>ping </a:t>
            </a:r>
            <a:r>
              <a:rPr lang="en-US" dirty="0" err="1">
                <a:highlight>
                  <a:srgbClr val="FFFF00"/>
                </a:highlight>
              </a:rPr>
              <a:t>rss-site.demo.svc.cluster.local</a:t>
            </a:r>
            <a:endParaRPr lang="en-US" dirty="0">
              <a:highlight>
                <a:srgbClr val="FFFF00"/>
              </a:highlight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>
                <a:highlight>
                  <a:srgbClr val="FFFF00"/>
                </a:highlight>
              </a:rPr>
              <a:t> </a:t>
            </a:r>
          </a:p>
          <a:p>
            <a:pPr>
              <a:buNone/>
            </a:pPr>
            <a:r>
              <a:rPr lang="en-US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642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Homework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sz="1600" dirty="0"/>
              <a:t>For the next 2 weeks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DFDD7EC-8759-9147-AB04-C389931D25B5}"/>
              </a:ext>
            </a:extLst>
          </p:cNvPr>
          <p:cNvSpPr txBox="1">
            <a:spLocks/>
          </p:cNvSpPr>
          <p:nvPr/>
        </p:nvSpPr>
        <p:spPr>
          <a:xfrm>
            <a:off x="579960" y="1059574"/>
            <a:ext cx="10270920" cy="514396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Watch Michael </a:t>
            </a:r>
            <a:r>
              <a:rPr lang="en-US" dirty="0" err="1"/>
              <a:t>Gasch’s</a:t>
            </a:r>
            <a:r>
              <a:rPr lang="en-US" dirty="0"/>
              <a:t> </a:t>
            </a:r>
            <a:r>
              <a:rPr lang="en-US" dirty="0" err="1"/>
              <a:t>VMWorld</a:t>
            </a:r>
            <a:r>
              <a:rPr lang="en-US" dirty="0"/>
              <a:t> presentation: https://</a:t>
            </a:r>
            <a:r>
              <a:rPr lang="en-US" dirty="0" err="1"/>
              <a:t>www.vmworld.com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/video-library/</a:t>
            </a:r>
            <a:r>
              <a:rPr lang="en-US" dirty="0" err="1"/>
              <a:t>video-landing.html?sessionid</a:t>
            </a:r>
            <a:r>
              <a:rPr lang="en-US" dirty="0"/>
              <a:t>=15614127484680019FXJ&amp;region=EU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Use kind to create a cluster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Clone class repo locally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Review how to check/set </a:t>
            </a:r>
            <a:r>
              <a:rPr lang="en-US" dirty="0" err="1"/>
              <a:t>kubectl</a:t>
            </a:r>
            <a:r>
              <a:rPr lang="en-US" dirty="0"/>
              <a:t> config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Deploy and describe a pod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Deploy and describe a deployment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Debugging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Create a service and access it from ubuntu pod</a:t>
            </a:r>
          </a:p>
        </p:txBody>
      </p:sp>
    </p:spTree>
    <p:extLst>
      <p:ext uri="{BB962C8B-B14F-4D97-AF65-F5344CB8AC3E}">
        <p14:creationId xmlns:p14="http://schemas.microsoft.com/office/powerpoint/2010/main" val="28613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nger Point Emoji Png - Right Hand Emoji Png | Transparent PNG Download  #514163 - Vippng">
            <a:extLst>
              <a:ext uri="{FF2B5EF4-FFF2-40B4-BE49-F238E27FC236}">
                <a16:creationId xmlns:a16="http://schemas.microsoft.com/office/drawing/2014/main" id="{B5FD65D9-C5B5-4F44-9893-209B274C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9" y="1950039"/>
            <a:ext cx="5893593" cy="38723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1CFE3-8F56-4D40-82F3-B3A67FD4DCA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94867" y="1600201"/>
            <a:ext cx="6595548" cy="4572000"/>
          </a:xfrm>
        </p:spPr>
        <p:txBody>
          <a:bodyPr>
            <a:normAutofit/>
          </a:bodyPr>
          <a:lstStyle/>
          <a:p>
            <a:r>
              <a:rPr lang="en-US" dirty="0"/>
              <a:t>Go grab a copy of the presentation and the  lab to follow along</a:t>
            </a:r>
          </a:p>
          <a:p>
            <a:r>
              <a:rPr lang="en-US" dirty="0"/>
              <a:t>The lab contains steps and commands we will be using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https://github.com/amitrathod101/introk8sp1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9BE11-5F2B-BB4E-87A0-9ED79BED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97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 dirty="0"/>
              <a:t>Presentation and Lab</a:t>
            </a:r>
          </a:p>
        </p:txBody>
      </p:sp>
    </p:spTree>
    <p:extLst>
      <p:ext uri="{BB962C8B-B14F-4D97-AF65-F5344CB8AC3E}">
        <p14:creationId xmlns:p14="http://schemas.microsoft.com/office/powerpoint/2010/main" val="206818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2"/>
            <a:ext cx="10965543" cy="394670"/>
          </a:xfrm>
        </p:spPr>
        <p:txBody>
          <a:bodyPr/>
          <a:lstStyle/>
          <a:p>
            <a:r>
              <a:rPr lang="en-US" dirty="0"/>
              <a:t>Why not just use Docker servers to run my containers?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DFDD7EC-8759-9147-AB04-C389931D25B5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783752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What happens if a running container has a problem/dies?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How to expose containers sitting within a host to external/Ingress traffic?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How to determine AND scale '</a:t>
            </a:r>
            <a:r>
              <a:rPr lang="en-US" i="1" dirty="0"/>
              <a:t>n</a:t>
            </a:r>
            <a:r>
              <a:rPr lang="en-US" dirty="0"/>
              <a:t>' no. of containers when application workloads increase?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How to isolate two containers sitting on the same host such that they do not talk to each other?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How to migrate Containers from one host to another for host maintenance?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5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006A36F-23C2-A44F-AC05-A320E30EA31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Challenges with Containers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B3C9E9-1675-D94F-9C3F-97FE421E6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6" y="1364757"/>
            <a:ext cx="7540498" cy="46814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14:cNvPr>
              <p14:cNvContentPartPr/>
              <p14:nvPr/>
            </p14:nvContentPartPr>
            <p14:xfrm>
              <a:off x="918816" y="5970624"/>
              <a:ext cx="3834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1A97158-3900-6940-AC97-43E16138D5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816" y="5862984"/>
                <a:ext cx="4910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14:cNvPr>
              <p14:cNvContentPartPr/>
              <p14:nvPr/>
            </p14:nvContentPartPr>
            <p14:xfrm>
              <a:off x="917736" y="5974584"/>
              <a:ext cx="340200" cy="4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C0D274-8CEE-1F4C-8DAC-4F5D6DF5D2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3736" y="5866944"/>
                <a:ext cx="4478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14:cNvPr>
              <p14:cNvContentPartPr/>
              <p14:nvPr/>
            </p14:nvContentPartPr>
            <p14:xfrm>
              <a:off x="893616" y="5979624"/>
              <a:ext cx="430920" cy="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B483BC-E93F-E34A-95E6-700395F522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9976" y="5871624"/>
                <a:ext cx="5385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14:cNvPr>
              <p14:cNvContentPartPr/>
              <p14:nvPr/>
            </p14:nvContentPartPr>
            <p14:xfrm>
              <a:off x="954456" y="5989704"/>
              <a:ext cx="3538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D5E838-2640-804A-8114-1990D1A306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456" y="5881704"/>
                <a:ext cx="461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14:cNvPr>
              <p14:cNvContentPartPr/>
              <p14:nvPr/>
            </p14:nvContentPartPr>
            <p14:xfrm>
              <a:off x="923856" y="5975304"/>
              <a:ext cx="1098000" cy="4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8313349-63B8-D94B-ADCD-CB18685388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0216" y="5867304"/>
                <a:ext cx="12056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14:cNvPr>
              <p14:cNvContentPartPr/>
              <p14:nvPr/>
            </p14:nvContentPartPr>
            <p14:xfrm>
              <a:off x="1070736" y="5975304"/>
              <a:ext cx="934560" cy="4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0C516B-88F7-D841-B904-CB4C05E2B7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7096" y="5867304"/>
                <a:ext cx="10422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14:cNvPr>
              <p14:cNvContentPartPr/>
              <p14:nvPr/>
            </p14:nvContentPartPr>
            <p14:xfrm>
              <a:off x="1036536" y="5925264"/>
              <a:ext cx="991440" cy="28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81A9B73-454C-0945-A317-793CFBAF4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2896" y="5817624"/>
                <a:ext cx="10990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14:cNvPr>
              <p14:cNvContentPartPr/>
              <p14:nvPr/>
            </p14:nvContentPartPr>
            <p14:xfrm>
              <a:off x="1226256" y="5925264"/>
              <a:ext cx="802080" cy="35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55A826-0171-E540-BFAC-9A6163B6CB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2256" y="5817624"/>
                <a:ext cx="90972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14:cNvPr>
              <p14:cNvContentPartPr/>
              <p14:nvPr/>
            </p14:nvContentPartPr>
            <p14:xfrm>
              <a:off x="1249296" y="5960544"/>
              <a:ext cx="7725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EC046E2-F65E-E144-BD8C-3C3FB9FBEC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5656" y="5852544"/>
                <a:ext cx="880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14:cNvPr>
              <p14:cNvContentPartPr/>
              <p14:nvPr/>
            </p14:nvContentPartPr>
            <p14:xfrm>
              <a:off x="954816" y="5960544"/>
              <a:ext cx="1067040" cy="3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6C6995-3B09-434A-B9C1-4F877311AF6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0816" y="5852544"/>
                <a:ext cx="11746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14:cNvPr>
              <p14:cNvContentPartPr/>
              <p14:nvPr/>
            </p14:nvContentPartPr>
            <p14:xfrm>
              <a:off x="964176" y="5994384"/>
              <a:ext cx="8503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AAA017-A3A2-4248-9DEB-B9967F061E6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0176" y="5886744"/>
                <a:ext cx="9579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630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620143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blogs.vmware.com</a:t>
            </a:r>
            <a:r>
              <a:rPr lang="en-US" dirty="0"/>
              <a:t>/</a:t>
            </a:r>
            <a:r>
              <a:rPr lang="en-US" dirty="0" err="1"/>
              <a:t>cloudnative</a:t>
            </a:r>
            <a:r>
              <a:rPr lang="en-US" dirty="0"/>
              <a:t>/2017/10/25/</a:t>
            </a:r>
            <a:r>
              <a:rPr lang="en-US" dirty="0" err="1"/>
              <a:t>kubernetes</a:t>
            </a:r>
            <a:r>
              <a:rPr lang="en-US" dirty="0"/>
              <a:t>-introduction-</a:t>
            </a:r>
            <a:r>
              <a:rPr lang="en-US" dirty="0" err="1"/>
              <a:t>vmware</a:t>
            </a:r>
            <a:r>
              <a:rPr lang="en-US" dirty="0"/>
              <a:t>-users/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DFDD7EC-8759-9147-AB04-C389931D25B5}"/>
              </a:ext>
            </a:extLst>
          </p:cNvPr>
          <p:cNvSpPr txBox="1">
            <a:spLocks/>
          </p:cNvSpPr>
          <p:nvPr/>
        </p:nvSpPr>
        <p:spPr>
          <a:xfrm>
            <a:off x="579960" y="1431974"/>
            <a:ext cx="7783752" cy="46141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Let’s start by reminding ourselves what a microservice is:</a:t>
            </a:r>
          </a:p>
          <a:p>
            <a:pPr marL="800100" lvl="1" indent="-342900"/>
            <a:r>
              <a:rPr lang="en-US" dirty="0"/>
              <a:t>12 Factor</a:t>
            </a:r>
          </a:p>
          <a:p>
            <a:pPr marL="800100" lvl="1" indent="-342900"/>
            <a:r>
              <a:rPr lang="en-US" dirty="0"/>
              <a:t>Would we patch a container?</a:t>
            </a:r>
          </a:p>
          <a:p>
            <a:pPr marL="800100" lvl="1" indent="-342900"/>
            <a:r>
              <a:rPr lang="en-US" dirty="0"/>
              <a:t>Would we backup the platform?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Review Architecture</a:t>
            </a:r>
          </a:p>
          <a:p>
            <a:pPr marL="800100" lvl="1" indent="-342900"/>
            <a:r>
              <a:rPr lang="en-US" dirty="0"/>
              <a:t>Master (Control Plane) vs worker nodes</a:t>
            </a:r>
          </a:p>
          <a:p>
            <a:pPr marL="800100" lvl="1" indent="-342900"/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/docs/concepts/overview/components/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Compare to VMware</a:t>
            </a:r>
          </a:p>
          <a:p>
            <a:pPr marL="800100" lvl="1" indent="-342900"/>
            <a:r>
              <a:rPr lang="en-US" dirty="0"/>
              <a:t>CNI and CSI not specified</a:t>
            </a:r>
          </a:p>
          <a:p>
            <a:pPr marL="800100" lvl="1" indent="-342900"/>
            <a:r>
              <a:rPr lang="en-US" dirty="0"/>
              <a:t>In vSphere, the base resource “node” is an </a:t>
            </a:r>
            <a:r>
              <a:rPr lang="en-US" dirty="0" err="1"/>
              <a:t>ESXi</a:t>
            </a:r>
            <a:r>
              <a:rPr lang="en-US" dirty="0"/>
              <a:t> Host</a:t>
            </a:r>
          </a:p>
          <a:p>
            <a:pPr marL="800100" lvl="1" indent="-342900"/>
            <a:r>
              <a:rPr lang="en-US" dirty="0"/>
              <a:t>In K8s, the base resource “node” is a VM</a:t>
            </a:r>
          </a:p>
        </p:txBody>
      </p:sp>
    </p:spTree>
    <p:extLst>
      <p:ext uri="{BB962C8B-B14F-4D97-AF65-F5344CB8AC3E}">
        <p14:creationId xmlns:p14="http://schemas.microsoft.com/office/powerpoint/2010/main" val="342169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 #1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Container Deployment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1DD4D-5C8D-5149-A666-81B190C7D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902" y="1692656"/>
            <a:ext cx="82169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7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 #2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Container Objects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1EDCAF-B1C8-5846-87AC-33071B99F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38" y="1495044"/>
            <a:ext cx="86995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7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E59A-6EA8-4EB7-B50C-693D343D4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 #3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D1256B-C6FE-45F4-B398-E9A9A282F57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960" y="877965"/>
            <a:ext cx="10965543" cy="247743"/>
          </a:xfrm>
        </p:spPr>
        <p:txBody>
          <a:bodyPr/>
          <a:lstStyle/>
          <a:p>
            <a:r>
              <a:rPr lang="en-US" dirty="0"/>
              <a:t>Overall Architecture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25F789-620A-C64D-A7EA-036E0543E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B166F-0691-6142-A72A-6A001D86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404" y="1502156"/>
            <a:ext cx="82042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0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Presentation1" id="{FF760A2D-2CDB-464D-9F92-01136D99D6D1}" vid="{50143FA0-065F-4170-82EE-836FAE8853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3DD6088E73D6439C88826058CD2D99" ma:contentTypeVersion="4" ma:contentTypeDescription="Create a new document." ma:contentTypeScope="" ma:versionID="9e1d6067dc70e89607355fefc6411abd">
  <xsd:schema xmlns:xsd="http://www.w3.org/2001/XMLSchema" xmlns:xs="http://www.w3.org/2001/XMLSchema" xmlns:p="http://schemas.microsoft.com/office/2006/metadata/properties" xmlns:ns2="85ce9b62-4d44-4fba-90b4-99334be9163d" targetNamespace="http://schemas.microsoft.com/office/2006/metadata/properties" ma:root="true" ma:fieldsID="5f46f6ea313358b90db594bdfc12f17c" ns2:_="">
    <xsd:import namespace="85ce9b62-4d44-4fba-90b4-99334be916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e9b62-4d44-4fba-90b4-99334be916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A70706-FCF2-4B4F-A0C0-2F4EF63CD11F}">
  <ds:schemaRefs>
    <ds:schemaRef ds:uri="http://www.w3.org/XML/1998/namespace"/>
    <ds:schemaRef ds:uri="http://purl.org/dc/elements/1.1/"/>
    <ds:schemaRef ds:uri="http://schemas.openxmlformats.org/package/2006/metadata/core-properties"/>
    <ds:schemaRef ds:uri="85ce9b62-4d44-4fba-90b4-99334be9163d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669AC0A-CD6F-474F-BC48-8F5227DBAC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8B8783-1CC3-43AD-88FB-E9F69A9153F5}">
  <ds:schemaRefs>
    <ds:schemaRef ds:uri="85ce9b62-4d44-4fba-90b4-99334be9163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VMware Corporate Template Light</Template>
  <TotalTime>46800</TotalTime>
  <Words>1274</Words>
  <Application>Microsoft Macintosh PowerPoint</Application>
  <PresentationFormat>Widescreen</PresentationFormat>
  <Paragraphs>237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Camphor Std</vt:lpstr>
      <vt:lpstr>Consolas</vt:lpstr>
      <vt:lpstr>Metropolis</vt:lpstr>
      <vt:lpstr>Metropolis Light</vt:lpstr>
      <vt:lpstr>Open Sans</vt:lpstr>
      <vt:lpstr>Verdana</vt:lpstr>
      <vt:lpstr>Wingdings</vt:lpstr>
      <vt:lpstr>VMware_white_16x9</vt:lpstr>
      <vt:lpstr>The New Modern Application Platform Session 4: Kubernetes Intro</vt:lpstr>
      <vt:lpstr>PowerPoint Presentation</vt:lpstr>
      <vt:lpstr>Presentation and Lab</vt:lpstr>
      <vt:lpstr>Kubernetes Architecture</vt:lpstr>
      <vt:lpstr>Kubernetes Architecture</vt:lpstr>
      <vt:lpstr>Kubernetes Architecture</vt:lpstr>
      <vt:lpstr>Kubernetes Architecture #1</vt:lpstr>
      <vt:lpstr>Kubernetes Architecture #2</vt:lpstr>
      <vt:lpstr>Kubernetes Architecture #3</vt:lpstr>
      <vt:lpstr>Running Kubernetes on your laptop</vt:lpstr>
      <vt:lpstr>kubectl and kube config</vt:lpstr>
      <vt:lpstr>Intro to yaml code</vt:lpstr>
      <vt:lpstr>Namespaces</vt:lpstr>
      <vt:lpstr>Namespaces - continued</vt:lpstr>
      <vt:lpstr>How Do I Run a Pod?</vt:lpstr>
      <vt:lpstr>Replication Controller</vt:lpstr>
      <vt:lpstr>Deployments</vt:lpstr>
      <vt:lpstr>StatefulSet</vt:lpstr>
      <vt:lpstr>DaemonSet</vt:lpstr>
      <vt:lpstr>Intro to Networking</vt:lpstr>
      <vt:lpstr>Debugging and Logs</vt:lpstr>
      <vt:lpstr>Debugging and Logs #2</vt:lpstr>
      <vt:lpstr>Lab 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Layout</dc:title>
  <dc:creator>Daniel Linsley</dc:creator>
  <cp:lastModifiedBy>Amit Rathod</cp:lastModifiedBy>
  <cp:revision>186</cp:revision>
  <dcterms:created xsi:type="dcterms:W3CDTF">2018-07-04T00:54:15Z</dcterms:created>
  <dcterms:modified xsi:type="dcterms:W3CDTF">2021-04-14T22:56:55Z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0x010100553DD6088E73D6439C88826058CD2D99</vt:lpwstr>
  </property>
</Properties>
</file>